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97" r:id="rId4"/>
  </p:sldMasterIdLst>
  <p:notesMasterIdLst>
    <p:notesMasterId r:id="rId21"/>
  </p:notesMasterIdLst>
  <p:handoutMasterIdLst>
    <p:handoutMasterId r:id="rId22"/>
  </p:handoutMasterIdLst>
  <p:sldIdLst>
    <p:sldId id="2147375034" r:id="rId5"/>
    <p:sldId id="2147375035" r:id="rId6"/>
    <p:sldId id="2147375036" r:id="rId7"/>
    <p:sldId id="2147375037" r:id="rId8"/>
    <p:sldId id="2147375038" r:id="rId9"/>
    <p:sldId id="2147375039" r:id="rId10"/>
    <p:sldId id="2147375040" r:id="rId11"/>
    <p:sldId id="2147375041" r:id="rId12"/>
    <p:sldId id="2147375042" r:id="rId13"/>
    <p:sldId id="2147375048" r:id="rId14"/>
    <p:sldId id="2147375045" r:id="rId15"/>
    <p:sldId id="2147375043" r:id="rId16"/>
    <p:sldId id="2147375044" r:id="rId17"/>
    <p:sldId id="2147375046" r:id="rId18"/>
    <p:sldId id="2147375047" r:id="rId19"/>
    <p:sldId id="2147375049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216" userDrawn="1">
          <p15:clr>
            <a:srgbClr val="A4A3A4"/>
          </p15:clr>
        </p15:guide>
        <p15:guide id="3" pos="888" userDrawn="1">
          <p15:clr>
            <a:srgbClr val="A4A3A4"/>
          </p15:clr>
        </p15:guide>
        <p15:guide id="4" pos="5304" userDrawn="1">
          <p15:clr>
            <a:srgbClr val="A4A3A4"/>
          </p15:clr>
        </p15:guide>
        <p15:guide id="5" orient="horz" pos="3912" userDrawn="1">
          <p15:clr>
            <a:srgbClr val="A4A3A4"/>
          </p15:clr>
        </p15:guide>
        <p15:guide id="6" orient="horz" pos="2640" userDrawn="1">
          <p15:clr>
            <a:srgbClr val="A4A3A4"/>
          </p15:clr>
        </p15:guide>
        <p15:guide id="7" orient="horz" pos="1944" userDrawn="1">
          <p15:clr>
            <a:srgbClr val="A4A3A4"/>
          </p15:clr>
        </p15:guide>
        <p15:guide id="8" pos="2496" userDrawn="1">
          <p15:clr>
            <a:srgbClr val="A4A3A4"/>
          </p15:clr>
        </p15:guide>
        <p15:guide id="9" pos="2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4CC3"/>
    <a:srgbClr val="5ECBC8"/>
    <a:srgbClr val="051960"/>
    <a:srgbClr val="ECCCFF"/>
    <a:srgbClr val="E6BFFF"/>
    <a:srgbClr val="D7A033"/>
    <a:srgbClr val="A100FF"/>
    <a:srgbClr val="F2E6FF"/>
    <a:srgbClr val="7F7F7F"/>
    <a:srgbClr val="580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04F3A-E1D1-4E0C-91B4-8E256563C1C1}" v="20" dt="2021-11-12T01:12:51.093"/>
    <p1510:client id="{430AADF4-A78C-48E7-864D-26DF5E4F8BCA}" v="1" dt="2021-11-11T23:45:01.089"/>
    <p1510:client id="{87C2EB47-4B0A-4946-8D53-9A9DAA15F958}" v="155" dt="2021-11-11T23:55:41.926"/>
    <p1510:client id="{B0BD1EC4-42F7-4959-A9BE-A6C7856C860D}" v="1" dt="2021-11-11T23:24:32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3372" autoAdjust="0"/>
  </p:normalViewPr>
  <p:slideViewPr>
    <p:cSldViewPr snapToGrid="0" showGuides="1">
      <p:cViewPr varScale="1">
        <p:scale>
          <a:sx n="110" d="100"/>
          <a:sy n="110" d="100"/>
        </p:scale>
        <p:origin x="564" y="108"/>
      </p:cViewPr>
      <p:guideLst>
        <p:guide orient="horz" pos="3216"/>
        <p:guide pos="888"/>
        <p:guide pos="5304"/>
        <p:guide orient="horz" pos="3912"/>
        <p:guide orient="horz" pos="2640"/>
        <p:guide orient="horz" pos="1944"/>
        <p:guide pos="2496"/>
        <p:guide pos="2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444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Sheet1!$A$11</c:f>
              <c:strCache>
                <c:ptCount val="1"/>
                <c:pt idx="0">
                  <c:v>RMSE:</c:v>
                </c:pt>
              </c:strCache>
            </c:strRef>
          </c:tx>
          <c:spPr>
            <a:solidFill>
              <a:srgbClr val="7F4CC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Sheet1!$B$10:$D$10</c:f>
              <c:strCache>
                <c:ptCount val="3"/>
                <c:pt idx="0">
                  <c:v>LR</c:v>
                </c:pt>
                <c:pt idx="1">
                  <c:v>RFR</c:v>
                </c:pt>
                <c:pt idx="2">
                  <c:v>XGBR</c:v>
                </c:pt>
              </c:strCache>
            </c:strRef>
          </c:cat>
          <c:val>
            <c:numRef>
              <c:f>Sheet1!$B$11:$D$11</c:f>
              <c:numCache>
                <c:formatCode>0.00</c:formatCode>
                <c:ptCount val="3"/>
                <c:pt idx="0">
                  <c:v>38.286600838405498</c:v>
                </c:pt>
                <c:pt idx="1">
                  <c:v>20.699785708986902</c:v>
                </c:pt>
                <c:pt idx="2">
                  <c:v>22.3871419354697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0B-48AC-92B7-F2FAFA2FEE39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rgbClr val="5ECBC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Sheet1!$B$10:$D$10</c:f>
              <c:strCache>
                <c:ptCount val="3"/>
                <c:pt idx="0">
                  <c:v>LR</c:v>
                </c:pt>
                <c:pt idx="1">
                  <c:v>RFR</c:v>
                </c:pt>
                <c:pt idx="2">
                  <c:v>XGBR</c:v>
                </c:pt>
              </c:strCache>
            </c:strRef>
          </c:cat>
          <c:val>
            <c:numRef>
              <c:f>Sheet1!$B$12:$D$12</c:f>
              <c:numCache>
                <c:formatCode>0.00</c:formatCode>
                <c:ptCount val="3"/>
                <c:pt idx="0">
                  <c:v>22.935964912280699</c:v>
                </c:pt>
                <c:pt idx="1">
                  <c:v>14.7369660818712</c:v>
                </c:pt>
                <c:pt idx="2">
                  <c:v>16.644221205842801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0B-48AC-92B7-F2FAFA2FEE3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0622152"/>
        <c:axId val="347253256"/>
      </c:barChart>
      <c:catAx>
        <c:axId val="400622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7253256"/>
        <c:crosses val="autoZero"/>
        <c:auto val="1"/>
        <c:lblAlgn val="ctr"/>
        <c:lblOffset val="100"/>
        <c:noMultiLvlLbl val="0"/>
      </c:catAx>
      <c:valAx>
        <c:axId val="347253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622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RMSE:</c:v>
                </c:pt>
              </c:strCache>
            </c:strRef>
          </c:tx>
          <c:spPr>
            <a:solidFill>
              <a:srgbClr val="7F4CC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LR</c:v>
                </c:pt>
                <c:pt idx="1">
                  <c:v>RFR</c:v>
                </c:pt>
                <c:pt idx="2">
                  <c:v>XGBR</c:v>
                </c:pt>
              </c:strCache>
            </c:strRef>
          </c:cat>
          <c:val>
            <c:numRef>
              <c:f>Sheet1!$B$2:$D$2</c:f>
              <c:numCache>
                <c:formatCode>0.00</c:formatCode>
                <c:ptCount val="3"/>
                <c:pt idx="0" formatCode="General">
                  <c:v>93.85</c:v>
                </c:pt>
                <c:pt idx="1">
                  <c:v>42.118030775727398</c:v>
                </c:pt>
                <c:pt idx="2">
                  <c:v>42.718315317398101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A2-4130-9531-35DFD9ABE17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rgbClr val="5ECBC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LR</c:v>
                </c:pt>
                <c:pt idx="1">
                  <c:v>RFR</c:v>
                </c:pt>
                <c:pt idx="2">
                  <c:v>XGBR</c:v>
                </c:pt>
              </c:strCache>
            </c:strRef>
          </c:cat>
          <c:val>
            <c:numRef>
              <c:f>Sheet1!$B$3:$D$3</c:f>
              <c:numCache>
                <c:formatCode>0.00</c:formatCode>
                <c:ptCount val="3"/>
                <c:pt idx="0" formatCode="General">
                  <c:v>53.24</c:v>
                </c:pt>
                <c:pt idx="1">
                  <c:v>25.754803312629399</c:v>
                </c:pt>
                <c:pt idx="2">
                  <c:v>28.3356708236362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A2-4130-9531-35DFD9ABE1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00618872"/>
        <c:axId val="400617560"/>
      </c:barChart>
      <c:catAx>
        <c:axId val="400618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617560"/>
        <c:crosses val="autoZero"/>
        <c:auto val="1"/>
        <c:lblAlgn val="ctr"/>
        <c:lblOffset val="100"/>
        <c:noMultiLvlLbl val="0"/>
      </c:catAx>
      <c:valAx>
        <c:axId val="400617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618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B39BB-ECC1-42FA-BAB0-CCAC82B5460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C855B9-4110-45E0-AFA0-ECF843DA6EFD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Data Discovery</a:t>
          </a:r>
        </a:p>
      </dgm:t>
    </dgm:pt>
    <dgm:pt modelId="{B2A100B0-5F60-4725-BF4A-C5E1CB0FE6AD}" type="parTrans" cxnId="{BAB70AC2-8D29-48B7-BE9A-93B1ADCFA1BF}">
      <dgm:prSet/>
      <dgm:spPr/>
      <dgm:t>
        <a:bodyPr/>
        <a:lstStyle/>
        <a:p>
          <a:endParaRPr lang="en-US"/>
        </a:p>
      </dgm:t>
    </dgm:pt>
    <dgm:pt modelId="{F9FEB025-2562-485C-BC52-3711A94760F5}" type="sibTrans" cxnId="{BAB70AC2-8D29-48B7-BE9A-93B1ADCFA1BF}">
      <dgm:prSet/>
      <dgm:spPr/>
      <dgm:t>
        <a:bodyPr/>
        <a:lstStyle/>
        <a:p>
          <a:endParaRPr lang="en-US"/>
        </a:p>
      </dgm:t>
    </dgm:pt>
    <dgm:pt modelId="{401B715F-D400-421A-B611-7AF15A2547C2}">
      <dgm:prSet phldrT="[Text]"/>
      <dgm:spPr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Importing and Visualization</a:t>
          </a:r>
        </a:p>
      </dgm:t>
    </dgm:pt>
    <dgm:pt modelId="{2B2D3E0B-4ABE-498F-884E-4D29B4EE42FD}" type="parTrans" cxnId="{EAE54350-06A3-4078-A205-CC232D66E376}">
      <dgm:prSet/>
      <dgm:spPr/>
      <dgm:t>
        <a:bodyPr/>
        <a:lstStyle/>
        <a:p>
          <a:endParaRPr lang="en-US"/>
        </a:p>
      </dgm:t>
    </dgm:pt>
    <dgm:pt modelId="{4F0E8478-6760-4919-BA36-556E368C49F8}" type="sibTrans" cxnId="{EAE54350-06A3-4078-A205-CC232D66E376}">
      <dgm:prSet/>
      <dgm:spPr/>
      <dgm:t>
        <a:bodyPr/>
        <a:lstStyle/>
        <a:p>
          <a:endParaRPr lang="en-US"/>
        </a:p>
      </dgm:t>
    </dgm:pt>
    <dgm:pt modelId="{52919858-654D-458B-AAAB-3D8D12E6A5BB}">
      <dgm:prSet phldrT="[Text]"/>
      <dgm:spPr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Univariant, </a:t>
          </a:r>
          <a:r>
            <a:rPr lang="en-US" b="0" i="0" dirty="0"/>
            <a:t>Bi-variate Analysis, Nulls Treatment</a:t>
          </a:r>
          <a:endParaRPr lang="en-US" dirty="0"/>
        </a:p>
      </dgm:t>
    </dgm:pt>
    <dgm:pt modelId="{9D4E8443-C9B2-4CC3-98F7-B407C02BD00D}" type="parTrans" cxnId="{A4A118CA-77EC-48A5-B740-9EF71AC873F0}">
      <dgm:prSet/>
      <dgm:spPr/>
      <dgm:t>
        <a:bodyPr/>
        <a:lstStyle/>
        <a:p>
          <a:endParaRPr lang="en-US"/>
        </a:p>
      </dgm:t>
    </dgm:pt>
    <dgm:pt modelId="{F63744A9-C9E4-41A8-8813-1E21DD97F5FA}" type="sibTrans" cxnId="{A4A118CA-77EC-48A5-B740-9EF71AC873F0}">
      <dgm:prSet/>
      <dgm:spPr/>
      <dgm:t>
        <a:bodyPr/>
        <a:lstStyle/>
        <a:p>
          <a:endParaRPr lang="en-US"/>
        </a:p>
      </dgm:t>
    </dgm:pt>
    <dgm:pt modelId="{9713DADF-3414-447A-B1A5-83FDC1E06A34}">
      <dgm:prSet phldrT="[Text]"/>
      <dgm:spPr/>
      <dgm:t>
        <a:bodyPr/>
        <a:lstStyle/>
        <a:p>
          <a:r>
            <a:rPr lang="en-US" dirty="0"/>
            <a:t>Data Preparation</a:t>
          </a:r>
        </a:p>
      </dgm:t>
    </dgm:pt>
    <dgm:pt modelId="{8C9E2BD5-44C0-44AD-8535-F223C7A241DF}" type="parTrans" cxnId="{77BFCEB6-54D9-4B0F-8521-150C930F818F}">
      <dgm:prSet/>
      <dgm:spPr/>
      <dgm:t>
        <a:bodyPr/>
        <a:lstStyle/>
        <a:p>
          <a:endParaRPr lang="en-US"/>
        </a:p>
      </dgm:t>
    </dgm:pt>
    <dgm:pt modelId="{9221CD7F-BBB7-4AC9-9707-0FF5F56A7178}" type="sibTrans" cxnId="{77BFCEB6-54D9-4B0F-8521-150C930F818F}">
      <dgm:prSet/>
      <dgm:spPr/>
      <dgm:t>
        <a:bodyPr/>
        <a:lstStyle/>
        <a:p>
          <a:endParaRPr lang="en-US"/>
        </a:p>
      </dgm:t>
    </dgm:pt>
    <dgm:pt modelId="{F1A78EAB-4331-43AC-B4B0-6A84F618A4B1}">
      <dgm:prSet phldrT="[Text]"/>
      <dgm:spPr/>
      <dgm:t>
        <a:bodyPr/>
        <a:lstStyle/>
        <a:p>
          <a:r>
            <a:rPr lang="en-US" dirty="0"/>
            <a:t>Cleansing, Aggregation, Features Engineering  </a:t>
          </a:r>
        </a:p>
      </dgm:t>
    </dgm:pt>
    <dgm:pt modelId="{B3CADCE8-3B3F-46DB-8E2D-84C0044DC745}" type="parTrans" cxnId="{884408A4-A3F3-482C-B681-63475D3D5C50}">
      <dgm:prSet/>
      <dgm:spPr/>
      <dgm:t>
        <a:bodyPr/>
        <a:lstStyle/>
        <a:p>
          <a:endParaRPr lang="en-US"/>
        </a:p>
      </dgm:t>
    </dgm:pt>
    <dgm:pt modelId="{4204EF3A-FF73-47F4-B7DA-B2A62E34D1A8}" type="sibTrans" cxnId="{884408A4-A3F3-482C-B681-63475D3D5C50}">
      <dgm:prSet/>
      <dgm:spPr/>
      <dgm:t>
        <a:bodyPr/>
        <a:lstStyle/>
        <a:p>
          <a:endParaRPr lang="en-US"/>
        </a:p>
      </dgm:t>
    </dgm:pt>
    <dgm:pt modelId="{A8749E81-F8C5-4C0F-B6C1-24A3921A1AA1}">
      <dgm:prSet phldrT="[Text]"/>
      <dgm:spPr/>
      <dgm:t>
        <a:bodyPr/>
        <a:lstStyle/>
        <a:p>
          <a:r>
            <a:rPr lang="en-US" dirty="0"/>
            <a:t>Features Transformation, Data Splitting</a:t>
          </a:r>
        </a:p>
      </dgm:t>
    </dgm:pt>
    <dgm:pt modelId="{C7D6F39D-4277-4566-9AE8-034754AB3B35}" type="parTrans" cxnId="{0369D68E-5E68-4B8E-BD88-A8AEE9DC6E0E}">
      <dgm:prSet/>
      <dgm:spPr/>
      <dgm:t>
        <a:bodyPr/>
        <a:lstStyle/>
        <a:p>
          <a:endParaRPr lang="en-US"/>
        </a:p>
      </dgm:t>
    </dgm:pt>
    <dgm:pt modelId="{CA3624A5-B560-4E03-86F8-C6E45F3C3ADA}" type="sibTrans" cxnId="{0369D68E-5E68-4B8E-BD88-A8AEE9DC6E0E}">
      <dgm:prSet/>
      <dgm:spPr/>
      <dgm:t>
        <a:bodyPr/>
        <a:lstStyle/>
        <a:p>
          <a:endParaRPr lang="en-US"/>
        </a:p>
      </dgm:t>
    </dgm:pt>
    <dgm:pt modelId="{AB1335CD-D48D-4ED8-ADF2-A8349036A02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Modeling and Evaluation</a:t>
          </a:r>
        </a:p>
      </dgm:t>
    </dgm:pt>
    <dgm:pt modelId="{DE0A08D0-E3DB-4DB7-B4AD-1A471D3C47C5}" type="parTrans" cxnId="{5993939A-9C81-4C2B-95D5-540F5063B7E5}">
      <dgm:prSet/>
      <dgm:spPr/>
      <dgm:t>
        <a:bodyPr/>
        <a:lstStyle/>
        <a:p>
          <a:endParaRPr lang="en-US"/>
        </a:p>
      </dgm:t>
    </dgm:pt>
    <dgm:pt modelId="{6370EFBB-D5AF-4F7C-9E8E-84740E57DBF8}" type="sibTrans" cxnId="{5993939A-9C81-4C2B-95D5-540F5063B7E5}">
      <dgm:prSet/>
      <dgm:spPr/>
      <dgm:t>
        <a:bodyPr/>
        <a:lstStyle/>
        <a:p>
          <a:endParaRPr lang="en-US"/>
        </a:p>
      </dgm:t>
    </dgm:pt>
    <dgm:pt modelId="{AA531B4E-287B-4BF1-8E93-578F3DBA151C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Modeling: LR, RFR, XGBR </a:t>
          </a:r>
        </a:p>
      </dgm:t>
    </dgm:pt>
    <dgm:pt modelId="{DF12C779-7557-44F4-8B47-EFFB4EEA0121}" type="parTrans" cxnId="{C69AE2EF-FA19-4404-B71A-F3F60B2CB785}">
      <dgm:prSet/>
      <dgm:spPr/>
      <dgm:t>
        <a:bodyPr/>
        <a:lstStyle/>
        <a:p>
          <a:endParaRPr lang="en-US"/>
        </a:p>
      </dgm:t>
    </dgm:pt>
    <dgm:pt modelId="{BE5D0E66-8CF2-42BE-8A36-C275E4D87875}" type="sibTrans" cxnId="{C69AE2EF-FA19-4404-B71A-F3F60B2CB785}">
      <dgm:prSet/>
      <dgm:spPr/>
      <dgm:t>
        <a:bodyPr/>
        <a:lstStyle/>
        <a:p>
          <a:endParaRPr lang="en-US"/>
        </a:p>
      </dgm:t>
    </dgm:pt>
    <dgm:pt modelId="{E13E02D3-D562-4262-A9B5-5BA41ED0B09B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Traffic and Sales Prediction</a:t>
          </a:r>
        </a:p>
      </dgm:t>
    </dgm:pt>
    <dgm:pt modelId="{475CC2CA-5C9F-4F37-8265-E2F98C7E3663}" type="parTrans" cxnId="{E8A0F047-777A-48FF-8D39-42D2E439DDBC}">
      <dgm:prSet/>
      <dgm:spPr/>
      <dgm:t>
        <a:bodyPr/>
        <a:lstStyle/>
        <a:p>
          <a:endParaRPr lang="en-US"/>
        </a:p>
      </dgm:t>
    </dgm:pt>
    <dgm:pt modelId="{5DB1DC4F-4729-467C-81AC-18E1CBCFAAB3}" type="sibTrans" cxnId="{E8A0F047-777A-48FF-8D39-42D2E439DDBC}">
      <dgm:prSet/>
      <dgm:spPr/>
      <dgm:t>
        <a:bodyPr/>
        <a:lstStyle/>
        <a:p>
          <a:endParaRPr lang="en-US"/>
        </a:p>
      </dgm:t>
    </dgm:pt>
    <dgm:pt modelId="{C4F36B4C-136D-418C-A7E7-60451AFDABDD}" type="pres">
      <dgm:prSet presAssocID="{DB7B39BB-ECC1-42FA-BAB0-CCAC82B5460A}" presName="linearFlow" presStyleCnt="0">
        <dgm:presLayoutVars>
          <dgm:dir/>
          <dgm:animLvl val="lvl"/>
          <dgm:resizeHandles val="exact"/>
        </dgm:presLayoutVars>
      </dgm:prSet>
      <dgm:spPr/>
    </dgm:pt>
    <dgm:pt modelId="{A978DF9E-A6FC-4B5D-9C2B-D4337E5F2D79}" type="pres">
      <dgm:prSet presAssocID="{4AC855B9-4110-45E0-AFA0-ECF843DA6EFD}" presName="composite" presStyleCnt="0"/>
      <dgm:spPr/>
    </dgm:pt>
    <dgm:pt modelId="{1D61AC84-7E5F-4389-9A9E-D86790E8B407}" type="pres">
      <dgm:prSet presAssocID="{4AC855B9-4110-45E0-AFA0-ECF843DA6EF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30CA459-F55B-43D6-9A08-4CC5B45EABD9}" type="pres">
      <dgm:prSet presAssocID="{4AC855B9-4110-45E0-AFA0-ECF843DA6EFD}" presName="descendantText" presStyleLbl="alignAcc1" presStyleIdx="0" presStyleCnt="3">
        <dgm:presLayoutVars>
          <dgm:bulletEnabled val="1"/>
        </dgm:presLayoutVars>
      </dgm:prSet>
      <dgm:spPr/>
    </dgm:pt>
    <dgm:pt modelId="{E90DAE6F-95F5-4541-94AA-0D39C1D55DFD}" type="pres">
      <dgm:prSet presAssocID="{F9FEB025-2562-485C-BC52-3711A94760F5}" presName="sp" presStyleCnt="0"/>
      <dgm:spPr/>
    </dgm:pt>
    <dgm:pt modelId="{E92063BA-6FE5-4C62-9736-372B9D1AAE3E}" type="pres">
      <dgm:prSet presAssocID="{9713DADF-3414-447A-B1A5-83FDC1E06A34}" presName="composite" presStyleCnt="0"/>
      <dgm:spPr/>
    </dgm:pt>
    <dgm:pt modelId="{7171B2E9-AECE-467F-9CD9-ED0ED15A3F9C}" type="pres">
      <dgm:prSet presAssocID="{9713DADF-3414-447A-B1A5-83FDC1E06A3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1E2F153-B8AB-433F-A143-069247565711}" type="pres">
      <dgm:prSet presAssocID="{9713DADF-3414-447A-B1A5-83FDC1E06A34}" presName="descendantText" presStyleLbl="alignAcc1" presStyleIdx="1" presStyleCnt="3">
        <dgm:presLayoutVars>
          <dgm:bulletEnabled val="1"/>
        </dgm:presLayoutVars>
      </dgm:prSet>
      <dgm:spPr/>
    </dgm:pt>
    <dgm:pt modelId="{081436A8-5C00-490E-868E-4B2C10722D1B}" type="pres">
      <dgm:prSet presAssocID="{9221CD7F-BBB7-4AC9-9707-0FF5F56A7178}" presName="sp" presStyleCnt="0"/>
      <dgm:spPr/>
    </dgm:pt>
    <dgm:pt modelId="{4C7D0BAE-490B-4A56-B635-27766E60BA6F}" type="pres">
      <dgm:prSet presAssocID="{AB1335CD-D48D-4ED8-ADF2-A8349036A02C}" presName="composite" presStyleCnt="0"/>
      <dgm:spPr/>
    </dgm:pt>
    <dgm:pt modelId="{F529B5C3-DE1A-4A90-AE2D-C22500BC38C9}" type="pres">
      <dgm:prSet presAssocID="{AB1335CD-D48D-4ED8-ADF2-A8349036A02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836DF6D-A1E3-4782-AD91-131A553CB29E}" type="pres">
      <dgm:prSet presAssocID="{AB1335CD-D48D-4ED8-ADF2-A8349036A02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D30B122-9E69-421B-9BA0-271EA28B37D4}" type="presOf" srcId="{4AC855B9-4110-45E0-AFA0-ECF843DA6EFD}" destId="{1D61AC84-7E5F-4389-9A9E-D86790E8B407}" srcOrd="0" destOrd="0" presId="urn:microsoft.com/office/officeart/2005/8/layout/chevron2"/>
    <dgm:cxn modelId="{289BC63F-A298-49CA-BB18-145B3890EA67}" type="presOf" srcId="{9713DADF-3414-447A-B1A5-83FDC1E06A34}" destId="{7171B2E9-AECE-467F-9CD9-ED0ED15A3F9C}" srcOrd="0" destOrd="0" presId="urn:microsoft.com/office/officeart/2005/8/layout/chevron2"/>
    <dgm:cxn modelId="{31CD325E-AB56-45F2-8B6E-30EFBA2ECC13}" type="presOf" srcId="{A8749E81-F8C5-4C0F-B6C1-24A3921A1AA1}" destId="{31E2F153-B8AB-433F-A143-069247565711}" srcOrd="0" destOrd="1" presId="urn:microsoft.com/office/officeart/2005/8/layout/chevron2"/>
    <dgm:cxn modelId="{E8A0F047-777A-48FF-8D39-42D2E439DDBC}" srcId="{AB1335CD-D48D-4ED8-ADF2-A8349036A02C}" destId="{E13E02D3-D562-4262-A9B5-5BA41ED0B09B}" srcOrd="1" destOrd="0" parTransId="{475CC2CA-5C9F-4F37-8265-E2F98C7E3663}" sibTransId="{5DB1DC4F-4729-467C-81AC-18E1CBCFAAB3}"/>
    <dgm:cxn modelId="{501FA54B-60C0-46FD-9965-3F5ACA00D058}" type="presOf" srcId="{F1A78EAB-4331-43AC-B4B0-6A84F618A4B1}" destId="{31E2F153-B8AB-433F-A143-069247565711}" srcOrd="0" destOrd="0" presId="urn:microsoft.com/office/officeart/2005/8/layout/chevron2"/>
    <dgm:cxn modelId="{EAE54350-06A3-4078-A205-CC232D66E376}" srcId="{4AC855B9-4110-45E0-AFA0-ECF843DA6EFD}" destId="{401B715F-D400-421A-B611-7AF15A2547C2}" srcOrd="0" destOrd="0" parTransId="{2B2D3E0B-4ABE-498F-884E-4D29B4EE42FD}" sibTransId="{4F0E8478-6760-4919-BA36-556E368C49F8}"/>
    <dgm:cxn modelId="{0369D68E-5E68-4B8E-BD88-A8AEE9DC6E0E}" srcId="{9713DADF-3414-447A-B1A5-83FDC1E06A34}" destId="{A8749E81-F8C5-4C0F-B6C1-24A3921A1AA1}" srcOrd="1" destOrd="0" parTransId="{C7D6F39D-4277-4566-9AE8-034754AB3B35}" sibTransId="{CA3624A5-B560-4E03-86F8-C6E45F3C3ADA}"/>
    <dgm:cxn modelId="{817D849A-B840-4714-8B24-2FE66C1AA8DF}" type="presOf" srcId="{AA531B4E-287B-4BF1-8E93-578F3DBA151C}" destId="{E836DF6D-A1E3-4782-AD91-131A553CB29E}" srcOrd="0" destOrd="0" presId="urn:microsoft.com/office/officeart/2005/8/layout/chevron2"/>
    <dgm:cxn modelId="{5993939A-9C81-4C2B-95D5-540F5063B7E5}" srcId="{DB7B39BB-ECC1-42FA-BAB0-CCAC82B5460A}" destId="{AB1335CD-D48D-4ED8-ADF2-A8349036A02C}" srcOrd="2" destOrd="0" parTransId="{DE0A08D0-E3DB-4DB7-B4AD-1A471D3C47C5}" sibTransId="{6370EFBB-D5AF-4F7C-9E8E-84740E57DBF8}"/>
    <dgm:cxn modelId="{6FEC72A0-3234-4AA3-81EE-8E7E323A20BE}" type="presOf" srcId="{52919858-654D-458B-AAAB-3D8D12E6A5BB}" destId="{130CA459-F55B-43D6-9A08-4CC5B45EABD9}" srcOrd="0" destOrd="1" presId="urn:microsoft.com/office/officeart/2005/8/layout/chevron2"/>
    <dgm:cxn modelId="{884408A4-A3F3-482C-B681-63475D3D5C50}" srcId="{9713DADF-3414-447A-B1A5-83FDC1E06A34}" destId="{F1A78EAB-4331-43AC-B4B0-6A84F618A4B1}" srcOrd="0" destOrd="0" parTransId="{B3CADCE8-3B3F-46DB-8E2D-84C0044DC745}" sibTransId="{4204EF3A-FF73-47F4-B7DA-B2A62E34D1A8}"/>
    <dgm:cxn modelId="{77BFCEB6-54D9-4B0F-8521-150C930F818F}" srcId="{DB7B39BB-ECC1-42FA-BAB0-CCAC82B5460A}" destId="{9713DADF-3414-447A-B1A5-83FDC1E06A34}" srcOrd="1" destOrd="0" parTransId="{8C9E2BD5-44C0-44AD-8535-F223C7A241DF}" sibTransId="{9221CD7F-BBB7-4AC9-9707-0FF5F56A7178}"/>
    <dgm:cxn modelId="{BAB70AC2-8D29-48B7-BE9A-93B1ADCFA1BF}" srcId="{DB7B39BB-ECC1-42FA-BAB0-CCAC82B5460A}" destId="{4AC855B9-4110-45E0-AFA0-ECF843DA6EFD}" srcOrd="0" destOrd="0" parTransId="{B2A100B0-5F60-4725-BF4A-C5E1CB0FE6AD}" sibTransId="{F9FEB025-2562-485C-BC52-3711A94760F5}"/>
    <dgm:cxn modelId="{94352FC7-0007-4BC4-AA98-DEE8AACF3CC6}" type="presOf" srcId="{DB7B39BB-ECC1-42FA-BAB0-CCAC82B5460A}" destId="{C4F36B4C-136D-418C-A7E7-60451AFDABDD}" srcOrd="0" destOrd="0" presId="urn:microsoft.com/office/officeart/2005/8/layout/chevron2"/>
    <dgm:cxn modelId="{A4A118CA-77EC-48A5-B740-9EF71AC873F0}" srcId="{4AC855B9-4110-45E0-AFA0-ECF843DA6EFD}" destId="{52919858-654D-458B-AAAB-3D8D12E6A5BB}" srcOrd="1" destOrd="0" parTransId="{9D4E8443-C9B2-4CC3-98F7-B407C02BD00D}" sibTransId="{F63744A9-C9E4-41A8-8813-1E21DD97F5FA}"/>
    <dgm:cxn modelId="{FD94DDD1-D3B9-4558-AF75-D2EAA8C50F35}" type="presOf" srcId="{AB1335CD-D48D-4ED8-ADF2-A8349036A02C}" destId="{F529B5C3-DE1A-4A90-AE2D-C22500BC38C9}" srcOrd="0" destOrd="0" presId="urn:microsoft.com/office/officeart/2005/8/layout/chevron2"/>
    <dgm:cxn modelId="{A35E05D3-66C1-4DF6-82AC-0E4AD0C0D45E}" type="presOf" srcId="{401B715F-D400-421A-B611-7AF15A2547C2}" destId="{130CA459-F55B-43D6-9A08-4CC5B45EABD9}" srcOrd="0" destOrd="0" presId="urn:microsoft.com/office/officeart/2005/8/layout/chevron2"/>
    <dgm:cxn modelId="{B97435E7-730B-4ACD-B8D5-3407C76BD197}" type="presOf" srcId="{E13E02D3-D562-4262-A9B5-5BA41ED0B09B}" destId="{E836DF6D-A1E3-4782-AD91-131A553CB29E}" srcOrd="0" destOrd="1" presId="urn:microsoft.com/office/officeart/2005/8/layout/chevron2"/>
    <dgm:cxn modelId="{C69AE2EF-FA19-4404-B71A-F3F60B2CB785}" srcId="{AB1335CD-D48D-4ED8-ADF2-A8349036A02C}" destId="{AA531B4E-287B-4BF1-8E93-578F3DBA151C}" srcOrd="0" destOrd="0" parTransId="{DF12C779-7557-44F4-8B47-EFFB4EEA0121}" sibTransId="{BE5D0E66-8CF2-42BE-8A36-C275E4D87875}"/>
    <dgm:cxn modelId="{672C85FD-8827-453A-A483-4BCDF7DA4094}" type="presParOf" srcId="{C4F36B4C-136D-418C-A7E7-60451AFDABDD}" destId="{A978DF9E-A6FC-4B5D-9C2B-D4337E5F2D79}" srcOrd="0" destOrd="0" presId="urn:microsoft.com/office/officeart/2005/8/layout/chevron2"/>
    <dgm:cxn modelId="{F3244C29-A33F-4BC4-A377-587F5CA35BCA}" type="presParOf" srcId="{A978DF9E-A6FC-4B5D-9C2B-D4337E5F2D79}" destId="{1D61AC84-7E5F-4389-9A9E-D86790E8B407}" srcOrd="0" destOrd="0" presId="urn:microsoft.com/office/officeart/2005/8/layout/chevron2"/>
    <dgm:cxn modelId="{9BFD9D17-B282-4D86-8274-3DD8BBAE9833}" type="presParOf" srcId="{A978DF9E-A6FC-4B5D-9C2B-D4337E5F2D79}" destId="{130CA459-F55B-43D6-9A08-4CC5B45EABD9}" srcOrd="1" destOrd="0" presId="urn:microsoft.com/office/officeart/2005/8/layout/chevron2"/>
    <dgm:cxn modelId="{1B356773-A86F-4A90-BFEE-A1B29AE93357}" type="presParOf" srcId="{C4F36B4C-136D-418C-A7E7-60451AFDABDD}" destId="{E90DAE6F-95F5-4541-94AA-0D39C1D55DFD}" srcOrd="1" destOrd="0" presId="urn:microsoft.com/office/officeart/2005/8/layout/chevron2"/>
    <dgm:cxn modelId="{2DB651E2-978F-4A4F-8DBE-5EE3E9D11ECF}" type="presParOf" srcId="{C4F36B4C-136D-418C-A7E7-60451AFDABDD}" destId="{E92063BA-6FE5-4C62-9736-372B9D1AAE3E}" srcOrd="2" destOrd="0" presId="urn:microsoft.com/office/officeart/2005/8/layout/chevron2"/>
    <dgm:cxn modelId="{E8F64A66-AC8D-42C4-8419-74ED9072A196}" type="presParOf" srcId="{E92063BA-6FE5-4C62-9736-372B9D1AAE3E}" destId="{7171B2E9-AECE-467F-9CD9-ED0ED15A3F9C}" srcOrd="0" destOrd="0" presId="urn:microsoft.com/office/officeart/2005/8/layout/chevron2"/>
    <dgm:cxn modelId="{29E0D404-0499-4710-8135-19A385E85972}" type="presParOf" srcId="{E92063BA-6FE5-4C62-9736-372B9D1AAE3E}" destId="{31E2F153-B8AB-433F-A143-069247565711}" srcOrd="1" destOrd="0" presId="urn:microsoft.com/office/officeart/2005/8/layout/chevron2"/>
    <dgm:cxn modelId="{4A349EA6-2143-42DA-A0DF-C55AACECAE42}" type="presParOf" srcId="{C4F36B4C-136D-418C-A7E7-60451AFDABDD}" destId="{081436A8-5C00-490E-868E-4B2C10722D1B}" srcOrd="3" destOrd="0" presId="urn:microsoft.com/office/officeart/2005/8/layout/chevron2"/>
    <dgm:cxn modelId="{F675453C-541C-4DCE-9A08-8708AE1E7583}" type="presParOf" srcId="{C4F36B4C-136D-418C-A7E7-60451AFDABDD}" destId="{4C7D0BAE-490B-4A56-B635-27766E60BA6F}" srcOrd="4" destOrd="0" presId="urn:microsoft.com/office/officeart/2005/8/layout/chevron2"/>
    <dgm:cxn modelId="{C56C9BF0-DC75-42F1-8EE3-F16DA41AE854}" type="presParOf" srcId="{4C7D0BAE-490B-4A56-B635-27766E60BA6F}" destId="{F529B5C3-DE1A-4A90-AE2D-C22500BC38C9}" srcOrd="0" destOrd="0" presId="urn:microsoft.com/office/officeart/2005/8/layout/chevron2"/>
    <dgm:cxn modelId="{9F8059A0-4043-484D-B44B-EFC59ED6AF59}" type="presParOf" srcId="{4C7D0BAE-490B-4A56-B635-27766E60BA6F}" destId="{E836DF6D-A1E3-4782-AD91-131A553CB29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1AC84-7E5F-4389-9A9E-D86790E8B407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Discovery</a:t>
          </a:r>
        </a:p>
      </dsp:txBody>
      <dsp:txXfrm rot="-5400000">
        <a:off x="1" y="679096"/>
        <a:ext cx="1352020" cy="579438"/>
      </dsp:txXfrm>
    </dsp:sp>
    <dsp:sp modelId="{130CA459-F55B-43D6-9A08-4CC5B45EABD9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Importing and Visualization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Univariant, </a:t>
          </a:r>
          <a:r>
            <a:rPr lang="en-US" sz="2600" b="0" i="0" kern="1200" dirty="0"/>
            <a:t>Bi-variate Analysis, Nulls Treatment</a:t>
          </a:r>
          <a:endParaRPr lang="en-US" sz="2600" kern="1200" dirty="0"/>
        </a:p>
      </dsp:txBody>
      <dsp:txXfrm rot="-5400000">
        <a:off x="1352020" y="64373"/>
        <a:ext cx="6714693" cy="1132875"/>
      </dsp:txXfrm>
    </dsp:sp>
    <dsp:sp modelId="{7171B2E9-AECE-467F-9CD9-ED0ED15A3F9C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Preparation</a:t>
          </a:r>
        </a:p>
      </dsp:txBody>
      <dsp:txXfrm rot="-5400000">
        <a:off x="1" y="2419614"/>
        <a:ext cx="1352020" cy="579438"/>
      </dsp:txXfrm>
    </dsp:sp>
    <dsp:sp modelId="{31E2F153-B8AB-433F-A143-069247565711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Cleansing, Aggregation, Features Engineering 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Features Transformation, Data Splitting</a:t>
          </a:r>
        </a:p>
      </dsp:txBody>
      <dsp:txXfrm rot="-5400000">
        <a:off x="1352020" y="1804891"/>
        <a:ext cx="6714693" cy="1132875"/>
      </dsp:txXfrm>
    </dsp:sp>
    <dsp:sp modelId="{F529B5C3-DE1A-4A90-AE2D-C22500BC38C9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Modeling and Evaluation</a:t>
          </a:r>
        </a:p>
      </dsp:txBody>
      <dsp:txXfrm rot="-5400000">
        <a:off x="1" y="4160131"/>
        <a:ext cx="1352020" cy="579438"/>
      </dsp:txXfrm>
    </dsp:sp>
    <dsp:sp modelId="{E836DF6D-A1E3-4782-AD91-131A553CB29E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Modeling: LR, RFR, XGBR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Traffic and Sales Prediction</a:t>
          </a:r>
        </a:p>
      </dsp:txBody>
      <dsp:txXfrm rot="-5400000">
        <a:off x="1352020" y="3545408"/>
        <a:ext cx="6714693" cy="1132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A00F09-862A-4358-94A5-A7F191E74A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0C248-4C5B-4D1E-8A1A-21D3FA1931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83C1E-0617-47C0-8F8B-4721141A8299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CF68F-EE6C-4FB8-B023-59FABB0EC9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1A5EA-F77A-438B-A79A-7F6A2DFF73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CA762-84C4-435F-A1CD-C3D6717A04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79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2/26/2022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1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3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4" name="Picture 3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10C49762-38E4-48E9-8096-41008426FC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698213"/>
            <a:ext cx="670786" cy="71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7D049-90BB-854A-AC1E-5DE19EEC8D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708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0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wo business people communicating and sharing">
            <a:extLst>
              <a:ext uri="{FF2B5EF4-FFF2-40B4-BE49-F238E27FC236}">
                <a16:creationId xmlns:a16="http://schemas.microsoft.com/office/drawing/2014/main" id="{C1A01F1E-1FA8-4097-8256-3F32C450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240" y="0"/>
            <a:ext cx="1028951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3FAB6C-B33F-422F-9111-C8A1BC33FD21}"/>
              </a:ext>
            </a:extLst>
          </p:cNvPr>
          <p:cNvSpPr/>
          <p:nvPr userDrawn="1"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2834640"/>
            <a:ext cx="4952999" cy="1404302"/>
          </a:xfrm>
        </p:spPr>
        <p:txBody>
          <a:bodyPr anchor="t"/>
          <a:lstStyle>
            <a:lvl1pPr>
              <a:defRPr sz="48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 dirty="0"/>
              <a:t>Section title 48pt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B1C0A6-A7FE-41B2-92DA-96D0CB79F5D1}"/>
              </a:ext>
            </a:extLst>
          </p:cNvPr>
          <p:cNvCxnSpPr/>
          <p:nvPr userDrawn="1"/>
        </p:nvCxnSpPr>
        <p:spPr>
          <a:xfrm>
            <a:off x="381000" y="4238942"/>
            <a:ext cx="11582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43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  <p15:guide id="3" pos="336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usinesswoman at whiteboard leading meeting in conference room">
            <a:extLst>
              <a:ext uri="{FF2B5EF4-FFF2-40B4-BE49-F238E27FC236}">
                <a16:creationId xmlns:a16="http://schemas.microsoft.com/office/drawing/2014/main" id="{74074420-035C-4F53-B028-6DD75DC04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590"/>
          <a:stretch/>
        </p:blipFill>
        <p:spPr>
          <a:xfrm>
            <a:off x="1939499" y="0"/>
            <a:ext cx="1028951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3FAB6C-B33F-422F-9111-C8A1BC33FD21}"/>
              </a:ext>
            </a:extLst>
          </p:cNvPr>
          <p:cNvSpPr/>
          <p:nvPr userDrawn="1"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2834640"/>
            <a:ext cx="4952999" cy="1404302"/>
          </a:xfrm>
        </p:spPr>
        <p:txBody>
          <a:bodyPr anchor="t"/>
          <a:lstStyle>
            <a:lvl1pPr>
              <a:defRPr sz="48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 dirty="0"/>
              <a:t>Section title 48pt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B1C0A6-A7FE-41B2-92DA-96D0CB79F5D1}"/>
              </a:ext>
            </a:extLst>
          </p:cNvPr>
          <p:cNvCxnSpPr/>
          <p:nvPr userDrawn="1"/>
        </p:nvCxnSpPr>
        <p:spPr>
          <a:xfrm>
            <a:off x="381000" y="4238942"/>
            <a:ext cx="11582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67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  <p15:guide id="3" pos="336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6B261B-6D80-43A4-9E48-CC1121C93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99" y="0"/>
            <a:ext cx="68580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3FAB6C-B33F-422F-9111-C8A1BC33FD21}"/>
              </a:ext>
            </a:extLst>
          </p:cNvPr>
          <p:cNvSpPr/>
          <p:nvPr userDrawn="1"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2834640"/>
            <a:ext cx="4952999" cy="1404302"/>
          </a:xfrm>
        </p:spPr>
        <p:txBody>
          <a:bodyPr anchor="t"/>
          <a:lstStyle>
            <a:lvl1pPr>
              <a:defRPr sz="48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 dirty="0"/>
              <a:t>Section title 48pt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B1C0A6-A7FE-41B2-92DA-96D0CB79F5D1}"/>
              </a:ext>
            </a:extLst>
          </p:cNvPr>
          <p:cNvCxnSpPr/>
          <p:nvPr userDrawn="1"/>
        </p:nvCxnSpPr>
        <p:spPr>
          <a:xfrm>
            <a:off x="381000" y="4238942"/>
            <a:ext cx="11582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05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  <p15:guide id="3" pos="336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8F771C-DCBE-4BFF-B2A2-EB0D3BE12D6C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B46060-176F-4BBB-927D-81441BFCD7D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C0E256-203A-4E1C-A5E5-355B2D367D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0"/>
              <a:ext cx="5334001" cy="68580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63FAB6C-B33F-422F-9111-C8A1BC33FD21}"/>
              </a:ext>
            </a:extLst>
          </p:cNvPr>
          <p:cNvSpPr/>
          <p:nvPr userDrawn="1"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rgbClr val="46007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3850"/>
            <a:ext cx="4952999" cy="3915092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200" b="1" kern="1200" dirty="0">
                <a:solidFill>
                  <a:schemeClr val="tx1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596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  <p15:guide id="3" pos="336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046008-0141-43F9-873D-05E573A8CA6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Picture 10" descr="A picture containing microscope&#10;&#10;Description automatically generated">
              <a:extLst>
                <a:ext uri="{FF2B5EF4-FFF2-40B4-BE49-F238E27FC236}">
                  <a16:creationId xmlns:a16="http://schemas.microsoft.com/office/drawing/2014/main" id="{769BB5BB-940C-43E4-9761-792DC393F3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Picture 12" descr="A picture containing microscope&#10;&#10;Description automatically generated">
              <a:extLst>
                <a:ext uri="{FF2B5EF4-FFF2-40B4-BE49-F238E27FC236}">
                  <a16:creationId xmlns:a16="http://schemas.microsoft.com/office/drawing/2014/main" id="{A7890494-5CCE-4ED4-B19E-EFD399CD6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334000" cy="68580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63FAB6C-B33F-422F-9111-C8A1BC33FD21}"/>
              </a:ext>
            </a:extLst>
          </p:cNvPr>
          <p:cNvSpPr/>
          <p:nvPr userDrawn="1"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rgbClr val="46007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4952999" cy="3915092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200" b="1" kern="1200" dirty="0">
                <a:solidFill>
                  <a:schemeClr val="tx1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  <p15:guide id="3" pos="336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4EDBC5E-6032-4FE1-8FAC-3CE8E68BBBA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AE1041-3395-4540-A96A-29259352203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2A4ACD-B062-44A1-A194-61BC310624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334000" cy="68580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63FAB6C-B33F-422F-9111-C8A1BC33FD21}"/>
              </a:ext>
            </a:extLst>
          </p:cNvPr>
          <p:cNvSpPr/>
          <p:nvPr userDrawn="1"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rgbClr val="46007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23850"/>
            <a:ext cx="4952999" cy="3915092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200" b="1" kern="1200" dirty="0">
                <a:solidFill>
                  <a:schemeClr val="tx1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13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  <p15:guide id="3" pos="336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58AAD92-4102-44BD-83C2-7EEFDB030B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95E23C-83CB-44B1-BF91-5938470906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CC1148-8246-4E40-94D0-5F6C20C071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0"/>
              <a:ext cx="5334000" cy="68580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63FAB6C-B33F-422F-9111-C8A1BC33FD21}"/>
              </a:ext>
            </a:extLst>
          </p:cNvPr>
          <p:cNvSpPr/>
          <p:nvPr userDrawn="1"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rgbClr val="46007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4952999" cy="3915092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200" b="1" kern="1200" dirty="0">
                <a:solidFill>
                  <a:schemeClr val="tx1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51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  <p15:guide id="3" pos="336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C8C214-94AE-4607-81AE-AE8ED9F2339D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7102CB-FC77-4F6C-AE25-FD29757F10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"/>
              <a:ext cx="12192000" cy="68580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80D2CD-5BBA-4CB4-A670-0FDF2FC5265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"/>
              <a:ext cx="5334000" cy="6858001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63FAB6C-B33F-422F-9111-C8A1BC33FD21}"/>
              </a:ext>
            </a:extLst>
          </p:cNvPr>
          <p:cNvSpPr/>
          <p:nvPr userDrawn="1"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rgbClr val="46007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23850"/>
            <a:ext cx="4952999" cy="3915092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200" b="1" kern="1200" dirty="0">
                <a:solidFill>
                  <a:schemeClr val="tx1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001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  <p15:guide id="3" pos="336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FA884B-E8AC-4C21-8BAD-32947EF7F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3FAB6C-B33F-422F-9111-C8A1BC33FD2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460073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774700"/>
            <a:ext cx="4952999" cy="3022600"/>
          </a:xfrm>
        </p:spPr>
        <p:txBody>
          <a:bodyPr anchor="b"/>
          <a:lstStyle>
            <a:lvl1pPr>
              <a:defRPr sz="520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90F43D99-F6BB-47F4-8E9E-A2780E6BB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4099790"/>
            <a:ext cx="4965699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4224248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CED8CC8-BF1B-4E29-BDAC-E9D79BE182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1ACF4A7-F185-4AC0-BB3B-6765DA5B9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43150"/>
            <a:ext cx="7486650" cy="1267142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200" b="1" kern="1200" dirty="0">
                <a:solidFill>
                  <a:schemeClr val="tx1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Section title 54pt</a:t>
            </a:r>
          </a:p>
        </p:txBody>
      </p:sp>
    </p:spTree>
    <p:extLst>
      <p:ext uri="{BB962C8B-B14F-4D97-AF65-F5344CB8AC3E}">
        <p14:creationId xmlns:p14="http://schemas.microsoft.com/office/powerpoint/2010/main" val="38501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2" y="698213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FD98C-36EF-9841-81E1-8F912DE9E8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708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7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4740F2-76F7-49F0-88EC-B343F4A2B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CB5E9E-F80D-4149-A166-AC579CE13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43150"/>
            <a:ext cx="7486650" cy="1267142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200" b="1" kern="1200" dirty="0">
                <a:solidFill>
                  <a:schemeClr val="tx1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CED8CC8-BF1B-4E29-BDAC-E9D79BE182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25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DF1416-3D05-4129-B9F6-A987D8A90F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CED8CC8-BF1B-4E29-BDAC-E9D79BE182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8A79E7D-AD8C-48DF-A993-9FA2C9738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43150"/>
            <a:ext cx="7486650" cy="1267142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200" b="1" kern="1200" dirty="0">
                <a:solidFill>
                  <a:schemeClr val="tx1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Section title 54pt</a:t>
            </a:r>
          </a:p>
        </p:txBody>
      </p:sp>
    </p:spTree>
    <p:extLst>
      <p:ext uri="{BB962C8B-B14F-4D97-AF65-F5344CB8AC3E}">
        <p14:creationId xmlns:p14="http://schemas.microsoft.com/office/powerpoint/2010/main" val="273579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DAD2A-901E-41B4-9E4D-C974BB28E3FB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0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81BAD-B4F3-4D64-81CF-0353413D440F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48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899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053147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73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4097797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7D845-6645-4F13-AA24-018B6724D5C2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3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9171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703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0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A461BCB-6FCC-4B45-B8AE-8A4A1AE577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465" y="692179"/>
            <a:ext cx="11446536" cy="376237"/>
          </a:xfrm>
        </p:spPr>
        <p:txBody>
          <a:bodyPr tIns="0" bIns="0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325CEA2-9F94-4CC6-AE76-99DD769233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465" y="320700"/>
            <a:ext cx="11430000" cy="371479"/>
          </a:xfrm>
        </p:spPr>
        <p:txBody>
          <a:bodyPr tIns="0" anchor="t">
            <a:noAutofit/>
          </a:bodyPr>
          <a:lstStyle>
            <a:lvl1pPr>
              <a:lnSpc>
                <a:spcPct val="85000"/>
              </a:lnSpc>
              <a:defRPr sz="2800" b="0" cap="none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025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666CFF4-1581-4175-AABD-E9FF2D6C0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75" y="381000"/>
            <a:ext cx="11413489" cy="371479"/>
          </a:xfrm>
        </p:spPr>
        <p:txBody>
          <a:bodyPr tIns="0" anchor="t">
            <a:noAutofit/>
          </a:bodyPr>
          <a:lstStyle>
            <a:lvl1pPr>
              <a:lnSpc>
                <a:spcPct val="85000"/>
              </a:lnSpc>
              <a:defRPr sz="3200" b="0" cap="none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A1259-20DF-4644-8F30-EAC697AD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422400"/>
            <a:ext cx="11414125" cy="482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2199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utomation, Furnace Automation, Pipe Cutting Automation, - Oil And Gas Plant  - 1920x1080 Wallpaper - teahub.io">
            <a:extLst>
              <a:ext uri="{FF2B5EF4-FFF2-40B4-BE49-F238E27FC236}">
                <a16:creationId xmlns:a16="http://schemas.microsoft.com/office/drawing/2014/main" id="{C7B81AD9-D114-47AB-841A-4187D0657E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76651" y="0"/>
            <a:ext cx="3515348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666CFF4-1581-4175-AABD-E9FF2D6C0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75" y="381000"/>
            <a:ext cx="11413489" cy="371479"/>
          </a:xfrm>
        </p:spPr>
        <p:txBody>
          <a:bodyPr tIns="0" anchor="t">
            <a:noAutofit/>
          </a:bodyPr>
          <a:lstStyle>
            <a:lvl1pPr>
              <a:lnSpc>
                <a:spcPct val="85000"/>
              </a:lnSpc>
              <a:defRPr sz="3200" b="0" cap="none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B1888-2F5D-4B70-848F-24BDCCAEE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999" y="864707"/>
            <a:ext cx="11430001" cy="376237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8B01B-3B36-40EF-B112-A1507689C0A7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/>
                </a:solidFill>
              </a:rPr>
              <a:t>‹#›</a:t>
            </a:fld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52B48-482B-477F-8897-9662A823C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F7E4B-3E40-4523-90DA-839B420C0EB5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69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4740F2-76F7-49F0-88EC-B343F4A2B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14862-9950-4D2D-A8FB-30DB7E3AC554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CB5E9E-F80D-4149-A166-AC579CE13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43150"/>
            <a:ext cx="7486650" cy="1267142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200" b="1" kern="1200" dirty="0">
                <a:solidFill>
                  <a:schemeClr val="tx1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CED8CC8-BF1B-4E29-BDAC-E9D79BE182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7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  <p15:guide id="3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1A1D04-25F7-462E-BDE0-FCEC713ED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1806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Saturday, February 26, 2022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F60A9-1DAE-44AE-B699-198DD71B2950}"/>
              </a:ext>
            </a:extLst>
          </p:cNvPr>
          <p:cNvSpPr txBox="1"/>
          <p:nvPr userDrawn="1"/>
        </p:nvSpPr>
        <p:spPr>
          <a:xfrm>
            <a:off x="6230679" y="651953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Accenture and its logo are trademarks of Accenture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2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8" name="Date Placeholder 10">
            <a:extLst>
              <a:ext uri="{FF2B5EF4-FFF2-40B4-BE49-F238E27FC236}">
                <a16:creationId xmlns:a16="http://schemas.microsoft.com/office/drawing/2014/main" id="{44B6DFC5-6A54-A441-B4A1-5FB1E57A2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Saturday, February 26, 2022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5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666CFF4-1581-4175-AABD-E9FF2D6C0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75" y="381000"/>
            <a:ext cx="11413489" cy="371479"/>
          </a:xfrm>
        </p:spPr>
        <p:txBody>
          <a:bodyPr tIns="0" anchor="t">
            <a:noAutofit/>
          </a:bodyPr>
          <a:lstStyle>
            <a:lvl1pPr>
              <a:lnSpc>
                <a:spcPct val="85000"/>
              </a:lnSpc>
              <a:defRPr sz="3200" b="0" cap="none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B1888-2F5D-4B70-848F-24BDCCAEE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999" y="864707"/>
            <a:ext cx="11430001" cy="376237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006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666CFF4-1581-4175-AABD-E9FF2D6C0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75" y="381000"/>
            <a:ext cx="11413489" cy="371479"/>
          </a:xfrm>
        </p:spPr>
        <p:txBody>
          <a:bodyPr tIns="0" anchor="t">
            <a:noAutofit/>
          </a:bodyPr>
          <a:lstStyle>
            <a:lvl1pPr>
              <a:lnSpc>
                <a:spcPct val="85000"/>
              </a:lnSpc>
              <a:defRPr sz="3200" b="0" cap="none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B1888-2F5D-4B70-848F-24BDCCAEE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999" y="1209764"/>
            <a:ext cx="11430001" cy="376237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653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factory, outdoor, city&#10;&#10;Description automatically generated">
            <a:extLst>
              <a:ext uri="{FF2B5EF4-FFF2-40B4-BE49-F238E27FC236}">
                <a16:creationId xmlns:a16="http://schemas.microsoft.com/office/drawing/2014/main" id="{2B0EFBD9-F610-415E-8121-ADBCFD2EA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87B94-CB68-4D15-898B-3EABBBB25B73}"/>
              </a:ext>
            </a:extLst>
          </p:cNvPr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44000"/>
                </a:schemeClr>
              </a:gs>
            </a:gsLst>
            <a:lin ang="0" scaled="0"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Graphik Light" panose="020B0403030202060203" pitchFamily="34" charset="77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666CFF4-1581-4175-AABD-E9FF2D6C0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75" y="381000"/>
            <a:ext cx="11413489" cy="371479"/>
          </a:xfrm>
        </p:spPr>
        <p:txBody>
          <a:bodyPr tIns="0" anchor="t">
            <a:noAutofit/>
          </a:bodyPr>
          <a:lstStyle>
            <a:lvl1pPr>
              <a:lnSpc>
                <a:spcPct val="85000"/>
              </a:lnSpc>
              <a:defRPr sz="3200" b="0" cap="none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B1888-2F5D-4B70-848F-24BDCCAEE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999" y="833844"/>
            <a:ext cx="11430001" cy="376237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0094D-5513-4C18-A6B1-4349CCB4F15D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/>
                </a:solidFill>
              </a:rPr>
              <a:t>‹#›</a:t>
            </a:fld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8F2D825-C096-4504-8DEF-CEE369141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C65D854-7EE0-4C7E-B008-535C30FE2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AB67B-1882-44DA-B70B-0F454B27BCFE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/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4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666CFF4-1581-4175-AABD-E9FF2D6C0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465" y="381000"/>
            <a:ext cx="5614695" cy="371479"/>
          </a:xfrm>
        </p:spPr>
        <p:txBody>
          <a:bodyPr tIns="0" anchor="t">
            <a:noAutofit/>
          </a:bodyPr>
          <a:lstStyle>
            <a:lvl1pPr>
              <a:lnSpc>
                <a:spcPct val="85000"/>
              </a:lnSpc>
              <a:defRPr sz="3200" b="0" cap="none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B80AB-EAEB-40F5-9E5D-6BB852B4C906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/>
                </a:solidFill>
              </a:rPr>
              <a:t>‹#›</a:t>
            </a:fld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59DED474-28C3-4748-A673-9E071ECDB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BB78C-2C3C-4902-B1C1-9064D4122E1E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/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8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vmlDrawing" Target="../drawings/vmlDrawing1.v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BD738CF-21F0-47AA-9137-7BD89934FE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12670998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Slide" r:id="rId39" imgW="416" imgH="416" progId="TCLayout.ActiveDocument.1">
                  <p:embed/>
                </p:oleObj>
              </mc:Choice>
              <mc:Fallback>
                <p:oleObj name="think-cell Slide" r:id="rId39" imgW="416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BD738CF-21F0-47AA-9137-7BD89934FE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Saturday, February 26, 2022</a:t>
            </a:fld>
            <a:endParaRPr lang="en-US" dirty="0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1B3CB-906E-4B71-AE5A-3345A71EBDC1}"/>
              </a:ext>
            </a:extLst>
          </p:cNvPr>
          <p:cNvSpPr txBox="1"/>
          <p:nvPr userDrawn="1"/>
        </p:nvSpPr>
        <p:spPr>
          <a:xfrm>
            <a:off x="5943600" y="6477001"/>
            <a:ext cx="5486400" cy="2082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 Confidential and Proprietary Material to Accenture.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8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7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  <p:sldLayoutId id="2147483918" r:id="rId19"/>
    <p:sldLayoutId id="2147483919" r:id="rId20"/>
    <p:sldLayoutId id="2147483920" r:id="rId21"/>
    <p:sldLayoutId id="2147483921" r:id="rId22"/>
    <p:sldLayoutId id="2147483922" r:id="rId23"/>
    <p:sldLayoutId id="2147483923" r:id="rId24"/>
    <p:sldLayoutId id="2147483924" r:id="rId25"/>
    <p:sldLayoutId id="2147483925" r:id="rId26"/>
    <p:sldLayoutId id="2147483926" r:id="rId27"/>
    <p:sldLayoutId id="2147483927" r:id="rId28"/>
    <p:sldLayoutId id="2147483928" r:id="rId29"/>
    <p:sldLayoutId id="2147483929" r:id="rId30"/>
    <p:sldLayoutId id="2147483930" r:id="rId31"/>
    <p:sldLayoutId id="2147483682" r:id="rId32"/>
    <p:sldLayoutId id="2147483933" r:id="rId33"/>
    <p:sldLayoutId id="2147483896" r:id="rId34"/>
    <p:sldLayoutId id="2147483827" r:id="rId3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2.png"/><Relationship Id="rId5" Type="http://schemas.openxmlformats.org/officeDocument/2006/relationships/image" Target="../media/image470.png"/><Relationship Id="rId4" Type="http://schemas.openxmlformats.org/officeDocument/2006/relationships/image" Target="../media/image51.png"/><Relationship Id="rId9" Type="http://schemas.openxmlformats.org/officeDocument/2006/relationships/image" Target="../media/image5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40.png"/><Relationship Id="rId5" Type="http://schemas.openxmlformats.org/officeDocument/2006/relationships/image" Target="../media/image54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925F5F4-2E66-495A-9D19-0A5389200B4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5890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think-cell Slide" r:id="rId5" imgW="416" imgH="416" progId="TCLayout.ActiveDocument.1">
                  <p:embed/>
                </p:oleObj>
              </mc:Choice>
              <mc:Fallback>
                <p:oleObj name="think-cell Slide" r:id="rId5" imgW="416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925F5F4-2E66-495A-9D19-0A5389200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A062A3-8A09-485C-819E-F5F5C0E7FB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5229223"/>
            <a:ext cx="3102015" cy="530687"/>
          </a:xfrm>
        </p:spPr>
        <p:txBody>
          <a:bodyPr/>
          <a:lstStyle/>
          <a:p>
            <a:r>
              <a:rPr lang="en-US" dirty="0"/>
              <a:t>Feb 20, 2022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6B6D4B-1C94-45A7-882B-E574CDAC6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101850"/>
            <a:ext cx="6766420" cy="2255838"/>
          </a:xfrm>
        </p:spPr>
        <p:txBody>
          <a:bodyPr vert="horz"/>
          <a:lstStyle/>
          <a:p>
            <a:r>
              <a:rPr lang="en-US" dirty="0"/>
              <a:t>Machine Learning Approach to Forecast Business Traffic and Sales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A4FBFE-F165-49EF-BF4D-C1E3044FF2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622799"/>
            <a:ext cx="5153025" cy="341313"/>
          </a:xfrm>
        </p:spPr>
        <p:txBody>
          <a:bodyPr/>
          <a:lstStyle/>
          <a:p>
            <a:r>
              <a:rPr lang="en-US" dirty="0"/>
              <a:t>Fahad Alwarda</a:t>
            </a:r>
          </a:p>
        </p:txBody>
      </p:sp>
    </p:spTree>
    <p:extLst>
      <p:ext uri="{BB962C8B-B14F-4D97-AF65-F5344CB8AC3E}">
        <p14:creationId xmlns:p14="http://schemas.microsoft.com/office/powerpoint/2010/main" val="227211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4813-185A-439D-9D56-35E19DFD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Sales and Traffic Forecast Models Predictions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57B53F-9026-4895-9E5E-31E4AB57A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93" y="1530501"/>
            <a:ext cx="36671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7F29F7E-4FD5-4D73-B6DE-B71B13E8D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1530501"/>
            <a:ext cx="36671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E37285E-A774-4E07-B6B7-DE04781E1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82" y="1530501"/>
            <a:ext cx="36671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EA83CA-D1D8-4EF5-995A-46EC642F2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23047"/>
              </p:ext>
            </p:extLst>
          </p:nvPr>
        </p:nvGraphicFramePr>
        <p:xfrm>
          <a:off x="1128693" y="943370"/>
          <a:ext cx="108871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9038">
                  <a:extLst>
                    <a:ext uri="{9D8B030D-6E8A-4147-A177-3AD203B41FA5}">
                      <a16:colId xmlns:a16="http://schemas.microsoft.com/office/drawing/2014/main" val="3496376658"/>
                    </a:ext>
                  </a:extLst>
                </a:gridCol>
                <a:gridCol w="3629038">
                  <a:extLst>
                    <a:ext uri="{9D8B030D-6E8A-4147-A177-3AD203B41FA5}">
                      <a16:colId xmlns:a16="http://schemas.microsoft.com/office/drawing/2014/main" val="2137713392"/>
                    </a:ext>
                  </a:extLst>
                </a:gridCol>
                <a:gridCol w="3629038">
                  <a:extLst>
                    <a:ext uri="{9D8B030D-6E8A-4147-A177-3AD203B41FA5}">
                      <a16:colId xmlns:a16="http://schemas.microsoft.com/office/drawing/2014/main" val="291973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Linear Regression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Random Forest Regression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Regression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189442"/>
                  </a:ext>
                </a:extLst>
              </a:tr>
            </a:tbl>
          </a:graphicData>
        </a:graphic>
      </p:graphicFrame>
      <p:pic>
        <p:nvPicPr>
          <p:cNvPr id="3080" name="Picture 8">
            <a:extLst>
              <a:ext uri="{FF2B5EF4-FFF2-40B4-BE49-F238E27FC236}">
                <a16:creationId xmlns:a16="http://schemas.microsoft.com/office/drawing/2014/main" id="{287D6B1F-1A24-4EBD-8BEA-1A7A41C6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82" y="4112283"/>
            <a:ext cx="3683686" cy="236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050B0ED-4E56-418F-A7FD-F3A46D971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4112165"/>
            <a:ext cx="37242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4615D98-967E-4C02-AFC3-E2B2BD95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68" y="4112165"/>
            <a:ext cx="37528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4E291C-C608-4D19-BB35-C928AFAB8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099622"/>
              </p:ext>
            </p:extLst>
          </p:nvPr>
        </p:nvGraphicFramePr>
        <p:xfrm>
          <a:off x="380974" y="1530499"/>
          <a:ext cx="661993" cy="4781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993">
                  <a:extLst>
                    <a:ext uri="{9D8B030D-6E8A-4147-A177-3AD203B41FA5}">
                      <a16:colId xmlns:a16="http://schemas.microsoft.com/office/drawing/2014/main" val="2954270125"/>
                    </a:ext>
                  </a:extLst>
                </a:gridCol>
              </a:tblGrid>
              <a:tr h="239070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Sales</a:t>
                      </a:r>
                    </a:p>
                  </a:txBody>
                  <a:tcPr vert="vert27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886746"/>
                  </a:ext>
                </a:extLst>
              </a:tr>
              <a:tr h="2390701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Traffic </a:t>
                      </a:r>
                    </a:p>
                  </a:txBody>
                  <a:tcPr vert="vert27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31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38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EA9C8-B5CC-4AF6-870A-2785C01FD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14125" cy="3714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Sales Forecast Models Evaluation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A248AC-1537-461D-8DCA-CB09B43F2A69}"/>
              </a:ext>
            </a:extLst>
          </p:cNvPr>
          <p:cNvGrpSpPr/>
          <p:nvPr/>
        </p:nvGrpSpPr>
        <p:grpSpPr>
          <a:xfrm>
            <a:off x="4176712" y="3819525"/>
            <a:ext cx="3838575" cy="2571750"/>
            <a:chOff x="1078899" y="3819525"/>
            <a:chExt cx="3838575" cy="2571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62713B-32EE-44FF-8A6D-76FA9D48E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899" y="3819525"/>
              <a:ext cx="3838575" cy="25717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C6E58C-CC50-465A-BBC8-FF805535A380}"/>
                    </a:ext>
                  </a:extLst>
                </p:cNvPr>
                <p:cNvSpPr txBox="1"/>
                <p:nvPr/>
              </p:nvSpPr>
              <p:spPr>
                <a:xfrm>
                  <a:off x="1788512" y="4006673"/>
                  <a:ext cx="914400" cy="9144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defTabSz="228600">
                    <a:spcAft>
                      <a:spcPts val="1200"/>
                    </a:spcAft>
                  </a:pPr>
                  <a:r>
                    <a:rPr lang="en-US" i="1" dirty="0">
                      <a:latin typeface="Cambria Math" panose="02040503050406030204" pitchFamily="18" charset="0"/>
                    </a:rPr>
                    <a:t>RFR</a:t>
                  </a:r>
                </a:p>
                <a:p>
                  <a:pPr defTabSz="228600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noProof="0" dirty="0"/>
                    <a:t> = 0.9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C6E58C-CC50-465A-BBC8-FF805535A3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512" y="4006673"/>
                  <a:ext cx="914400" cy="914400"/>
                </a:xfrm>
                <a:prstGeom prst="rect">
                  <a:avLst/>
                </a:prstGeom>
                <a:blipFill>
                  <a:blip r:embed="rId3"/>
                  <a:stretch>
                    <a:fillRect l="-16000" t="-9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C76905-8831-4389-985B-867B010CE01B}"/>
              </a:ext>
            </a:extLst>
          </p:cNvPr>
          <p:cNvGrpSpPr/>
          <p:nvPr/>
        </p:nvGrpSpPr>
        <p:grpSpPr>
          <a:xfrm>
            <a:off x="7996838" y="3819525"/>
            <a:ext cx="3762375" cy="2562225"/>
            <a:chOff x="6853237" y="3749675"/>
            <a:chExt cx="3762375" cy="25622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A3BC5-C104-4733-A4A9-7EF82266F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3237" y="3749675"/>
              <a:ext cx="3762375" cy="25622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E90244-7F64-4082-940B-B7A31356715C}"/>
                    </a:ext>
                  </a:extLst>
                </p:cNvPr>
                <p:cNvSpPr txBox="1"/>
                <p:nvPr/>
              </p:nvSpPr>
              <p:spPr>
                <a:xfrm>
                  <a:off x="7512542" y="3913354"/>
                  <a:ext cx="914400" cy="9144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defTabSz="228600">
                    <a:spcAft>
                      <a:spcPts val="1200"/>
                    </a:spcAft>
                  </a:pPr>
                  <a:r>
                    <a:rPr lang="en-US" i="1" dirty="0">
                      <a:latin typeface="Cambria Math" panose="02040503050406030204" pitchFamily="18" charset="0"/>
                    </a:rPr>
                    <a:t>XGBR </a:t>
                  </a:r>
                </a:p>
                <a:p>
                  <a:pPr defTabSz="228600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noProof="0" dirty="0"/>
                    <a:t> = 0.89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E90244-7F64-4082-940B-B7A313567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2542" y="3913354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 l="-16000" t="-9333" r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CF8D2C-4AC0-4922-B70C-5B225DC6D562}"/>
              </a:ext>
            </a:extLst>
          </p:cNvPr>
          <p:cNvGrpSpPr/>
          <p:nvPr/>
        </p:nvGrpSpPr>
        <p:grpSpPr>
          <a:xfrm>
            <a:off x="4176712" y="1140831"/>
            <a:ext cx="3838575" cy="2514600"/>
            <a:chOff x="700087" y="1155143"/>
            <a:chExt cx="3838575" cy="2514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22A7BD-4525-4084-82DE-6D950CACF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087" y="1155143"/>
              <a:ext cx="3838575" cy="25146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5942B6E-82DE-4413-9AF8-D58D0DF2DC62}"/>
                </a:ext>
              </a:extLst>
            </p:cNvPr>
            <p:cNvGrpSpPr/>
            <p:nvPr/>
          </p:nvGrpSpPr>
          <p:grpSpPr>
            <a:xfrm>
              <a:off x="1409700" y="1266504"/>
              <a:ext cx="2917163" cy="2003833"/>
              <a:chOff x="1409700" y="1266504"/>
              <a:chExt cx="2917163" cy="20038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161060B-709E-40DB-8C76-0AB4E1A10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409700" y="1266504"/>
                    <a:ext cx="1457325" cy="91440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defTabSz="228600">
                      <a:spcAft>
                        <a:spcPts val="1200"/>
                      </a:spcAft>
                    </a:pPr>
                    <a:r>
                      <a:rPr lang="en-US" i="1" dirty="0">
                        <a:latin typeface="Cambria Math" panose="02040503050406030204" pitchFamily="18" charset="0"/>
                      </a:rPr>
                      <a:t>LR</a:t>
                    </a:r>
                  </a:p>
                  <a:p>
                    <a:pPr defTabSz="228600">
                      <a:spcAft>
                        <a:spcPts val="1200"/>
                      </a:spcAft>
                    </a:pP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noProof="0" dirty="0"/>
                      <a:t> = 0.67</a:t>
                    </a: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A161060B-709E-40DB-8C76-0AB4E1A10C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9700" y="1266504"/>
                    <a:ext cx="1457325" cy="9144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042" t="-9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F27929B-2881-4282-BC3D-AA519BFE0F03}"/>
                  </a:ext>
                </a:extLst>
              </p:cNvPr>
              <p:cNvCxnSpPr/>
              <p:nvPr/>
            </p:nvCxnSpPr>
            <p:spPr>
              <a:xfrm>
                <a:off x="3505200" y="3100412"/>
                <a:ext cx="333375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EC5047-EEDF-4550-995D-84AC44D268D4}"/>
                  </a:ext>
                </a:extLst>
              </p:cNvPr>
              <p:cNvSpPr txBox="1"/>
              <p:nvPr/>
            </p:nvSpPr>
            <p:spPr>
              <a:xfrm>
                <a:off x="3993488" y="2930486"/>
                <a:ext cx="333375" cy="339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 defTabSz="228600">
                  <a:spcAft>
                    <a:spcPts val="1200"/>
                  </a:spcAft>
                </a:pPr>
                <a:r>
                  <a:rPr lang="en-US" noProof="0" dirty="0"/>
                  <a:t>1:1 </a:t>
                </a:r>
              </a:p>
            </p:txBody>
          </p:sp>
        </p:grpSp>
      </p:grp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4AB848DA-35DC-42E9-ABF0-C33C0EA48B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33497"/>
              </p:ext>
            </p:extLst>
          </p:nvPr>
        </p:nvGraphicFramePr>
        <p:xfrm>
          <a:off x="8015287" y="1027551"/>
          <a:ext cx="3795712" cy="274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Placeholder 19459">
                <a:extLst>
                  <a:ext uri="{FF2B5EF4-FFF2-40B4-BE49-F238E27FC236}">
                    <a16:creationId xmlns:a16="http://schemas.microsoft.com/office/drawing/2014/main" id="{A234C0A1-846B-485A-85CF-1AF1907CC9F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81001" y="1140831"/>
                <a:ext cx="3583912" cy="4826000"/>
              </a:xfrm>
            </p:spPr>
            <p:txBody>
              <a:bodyPr vert="horz" lIns="0" tIns="0" rIns="0" bIns="0" rtlCol="0">
                <a:noAutofit/>
              </a:bodyPr>
              <a:lstStyle/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r>
                  <a:rPr lang="en-US" sz="1800" dirty="0"/>
                  <a:t>LR is the least performance model among the three.</a:t>
                </a:r>
              </a:p>
              <a:p>
                <a:pPr marL="342900" indent="-342900" algn="just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RFR and XGBR are better models and provide an accurate estimate for normal days. RFR is slightly better than XGBR </a:t>
                </a:r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r>
                  <a:rPr lang="en-US" sz="1800" dirty="0"/>
                  <a:t>All three models are not predicting the high traffic or sales accurately compared to normal days data. That reflects on the metrics where RMSE &gt; MAE. More features or data might improve this issue</a:t>
                </a:r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r>
                  <a:rPr lang="en-US" sz="1800" dirty="0"/>
                  <a:t>RMSE is around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30%</a:t>
                </a:r>
                <a:r>
                  <a:rPr lang="en-US" sz="1800" dirty="0"/>
                  <a:t> of the standard deviation of the data</a:t>
                </a:r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is not a good metric due to the skewness of the data distribution</a:t>
                </a:r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endParaRPr lang="en-US" sz="1800" dirty="0"/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endParaRPr lang="en-US" sz="1800" dirty="0"/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endParaRPr lang="en-US" sz="1800" dirty="0"/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endParaRPr lang="en-US" sz="1800" dirty="0"/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32" name="Text Placeholder 19459">
                <a:extLst>
                  <a:ext uri="{FF2B5EF4-FFF2-40B4-BE49-F238E27FC236}">
                    <a16:creationId xmlns:a16="http://schemas.microsoft.com/office/drawing/2014/main" id="{A234C0A1-846B-485A-85CF-1AF1907CC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81001" y="1140831"/>
                <a:ext cx="3583912" cy="4826000"/>
              </a:xfrm>
              <a:blipFill>
                <a:blip r:embed="rId9"/>
                <a:stretch>
                  <a:fillRect l="-3748" t="-1641" r="-4089" b="-6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9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EA9C8-B5CC-4AF6-870A-2785C01F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Forecast Models Evaluation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DAFB90C-3487-40CD-B3AE-E236E2D7A5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862642"/>
              </p:ext>
            </p:extLst>
          </p:nvPr>
        </p:nvGraphicFramePr>
        <p:xfrm>
          <a:off x="7957145" y="1143000"/>
          <a:ext cx="3845587" cy="2637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CA001A67-1EBF-4581-A863-4528DD1CA6FD}"/>
              </a:ext>
            </a:extLst>
          </p:cNvPr>
          <p:cNvGrpSpPr/>
          <p:nvPr/>
        </p:nvGrpSpPr>
        <p:grpSpPr>
          <a:xfrm>
            <a:off x="4099520" y="3843337"/>
            <a:ext cx="3857625" cy="2524125"/>
            <a:chOff x="381000" y="3787775"/>
            <a:chExt cx="3857625" cy="252412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584C1C-0FA0-4E03-B43A-E879278A1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787775"/>
              <a:ext cx="3857625" cy="25241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C6E58C-CC50-465A-BBC8-FF805535A380}"/>
                    </a:ext>
                  </a:extLst>
                </p:cNvPr>
                <p:cNvSpPr txBox="1"/>
                <p:nvPr/>
              </p:nvSpPr>
              <p:spPr>
                <a:xfrm>
                  <a:off x="1158531" y="3840872"/>
                  <a:ext cx="914400" cy="9144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defTabSz="228600">
                    <a:spcAft>
                      <a:spcPts val="1200"/>
                    </a:spcAft>
                  </a:pPr>
                  <a:r>
                    <a:rPr lang="en-US" i="1" dirty="0">
                      <a:latin typeface="Cambria Math" panose="02040503050406030204" pitchFamily="18" charset="0"/>
                    </a:rPr>
                    <a:t>RFR</a:t>
                  </a:r>
                </a:p>
                <a:p>
                  <a:pPr defTabSz="228600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noProof="0" dirty="0"/>
                    <a:t> = 0.92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C6E58C-CC50-465A-BBC8-FF805535A3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531" y="3840872"/>
                  <a:ext cx="914400" cy="914400"/>
                </a:xfrm>
                <a:prstGeom prst="rect">
                  <a:avLst/>
                </a:prstGeom>
                <a:blipFill>
                  <a:blip r:embed="rId4"/>
                  <a:stretch>
                    <a:fillRect l="-15333" t="-9333" r="-1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457" name="Group 19456">
            <a:extLst>
              <a:ext uri="{FF2B5EF4-FFF2-40B4-BE49-F238E27FC236}">
                <a16:creationId xmlns:a16="http://schemas.microsoft.com/office/drawing/2014/main" id="{C9993610-1CAA-4107-883A-4CE513B7CAFE}"/>
              </a:ext>
            </a:extLst>
          </p:cNvPr>
          <p:cNvGrpSpPr/>
          <p:nvPr/>
        </p:nvGrpSpPr>
        <p:grpSpPr>
          <a:xfrm>
            <a:off x="7965414" y="3848100"/>
            <a:ext cx="3829050" cy="2514600"/>
            <a:chOff x="6481632" y="3724668"/>
            <a:chExt cx="3829050" cy="2514600"/>
          </a:xfrm>
        </p:grpSpPr>
        <p:pic>
          <p:nvPicPr>
            <p:cNvPr id="19456" name="Picture 19455">
              <a:extLst>
                <a:ext uri="{FF2B5EF4-FFF2-40B4-BE49-F238E27FC236}">
                  <a16:creationId xmlns:a16="http://schemas.microsoft.com/office/drawing/2014/main" id="{0CFBBD55-2177-4E4F-9B11-B0630FD36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1632" y="3724668"/>
              <a:ext cx="3829050" cy="2514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E90244-7F64-4082-940B-B7A31356715C}"/>
                    </a:ext>
                  </a:extLst>
                </p:cNvPr>
                <p:cNvSpPr txBox="1"/>
                <p:nvPr/>
              </p:nvSpPr>
              <p:spPr>
                <a:xfrm>
                  <a:off x="7252554" y="3795777"/>
                  <a:ext cx="914400" cy="9144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defTabSz="228600">
                    <a:spcAft>
                      <a:spcPts val="1200"/>
                    </a:spcAft>
                  </a:pPr>
                  <a:r>
                    <a:rPr lang="en-US" i="1" dirty="0">
                      <a:latin typeface="Cambria Math" panose="02040503050406030204" pitchFamily="18" charset="0"/>
                    </a:rPr>
                    <a:t>XGBR </a:t>
                  </a:r>
                </a:p>
                <a:p>
                  <a:pPr defTabSz="228600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noProof="0" dirty="0"/>
                    <a:t> = 0.92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E90244-7F64-4082-940B-B7A313567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2554" y="3795777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 l="-15333" t="-9333" r="-1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462" name="Group 19461">
            <a:extLst>
              <a:ext uri="{FF2B5EF4-FFF2-40B4-BE49-F238E27FC236}">
                <a16:creationId xmlns:a16="http://schemas.microsoft.com/office/drawing/2014/main" id="{7B31E2D1-3E3E-4F7C-A0F6-1FF21E9960EB}"/>
              </a:ext>
            </a:extLst>
          </p:cNvPr>
          <p:cNvGrpSpPr/>
          <p:nvPr/>
        </p:nvGrpSpPr>
        <p:grpSpPr>
          <a:xfrm>
            <a:off x="4041113" y="1143000"/>
            <a:ext cx="3924300" cy="2524125"/>
            <a:chOff x="3717926" y="1293496"/>
            <a:chExt cx="3924300" cy="252412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75C941E-5C47-40E5-AEBC-9A8015BF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17926" y="1293496"/>
              <a:ext cx="3924300" cy="25241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E95839B-2A85-4D50-9831-8869103CDC69}"/>
                    </a:ext>
                  </a:extLst>
                </p:cNvPr>
                <p:cNvSpPr txBox="1"/>
                <p:nvPr/>
              </p:nvSpPr>
              <p:spPr>
                <a:xfrm>
                  <a:off x="4555524" y="1404621"/>
                  <a:ext cx="1457325" cy="9144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defTabSz="228600">
                    <a:spcAft>
                      <a:spcPts val="1200"/>
                    </a:spcAft>
                  </a:pPr>
                  <a:r>
                    <a:rPr lang="en-US" i="1" dirty="0">
                      <a:latin typeface="Cambria Math" panose="02040503050406030204" pitchFamily="18" charset="0"/>
                    </a:rPr>
                    <a:t>LR</a:t>
                  </a:r>
                </a:p>
                <a:p>
                  <a:pPr defTabSz="228600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noProof="0" dirty="0"/>
                    <a:t> = 0.61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E95839B-2A85-4D50-9831-8869103CD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524" y="1404621"/>
                  <a:ext cx="1457325" cy="914400"/>
                </a:xfrm>
                <a:prstGeom prst="rect">
                  <a:avLst/>
                </a:prstGeom>
                <a:blipFill>
                  <a:blip r:embed="rId8"/>
                  <a:stretch>
                    <a:fillRect l="-9623" t="-9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4AF0CA0-2A1C-4C31-9B34-78EF38129247}"/>
                </a:ext>
              </a:extLst>
            </p:cNvPr>
            <p:cNvCxnSpPr>
              <a:cxnSpLocks/>
            </p:cNvCxnSpPr>
            <p:nvPr/>
          </p:nvCxnSpPr>
          <p:spPr>
            <a:xfrm>
              <a:off x="6656259" y="3194050"/>
              <a:ext cx="33337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844338-EE4E-4227-AE75-27B6E07FB11B}"/>
                </a:ext>
              </a:extLst>
            </p:cNvPr>
            <p:cNvSpPr txBox="1"/>
            <p:nvPr/>
          </p:nvSpPr>
          <p:spPr>
            <a:xfrm>
              <a:off x="7132639" y="3050759"/>
              <a:ext cx="314325" cy="3604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en-US" noProof="0" dirty="0"/>
                <a:t>1:1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 Placeholder 19459">
                <a:extLst>
                  <a:ext uri="{FF2B5EF4-FFF2-40B4-BE49-F238E27FC236}">
                    <a16:creationId xmlns:a16="http://schemas.microsoft.com/office/drawing/2014/main" id="{15770C2B-BD7E-4FEE-8E22-433C64B3C2F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81000" y="1143000"/>
                <a:ext cx="3583912" cy="4826000"/>
              </a:xfrm>
            </p:spPr>
            <p:txBody>
              <a:bodyPr vert="horz" lIns="0" tIns="0" rIns="0" bIns="0" rtlCol="0">
                <a:noAutofit/>
              </a:bodyPr>
              <a:lstStyle/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r>
                  <a:rPr lang="en-US" sz="1800" dirty="0"/>
                  <a:t>LR is the least performance model among the three.</a:t>
                </a:r>
              </a:p>
              <a:p>
                <a:pPr marL="342900" indent="-342900" algn="just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RFR and XGBR are better models and provide an accurate estimate for normal days. RFR is slightly better than XGBR </a:t>
                </a:r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r>
                  <a:rPr lang="en-US" sz="1800" dirty="0"/>
                  <a:t>All three models are not predicting the high traffic or sales accurately compared to normal days data. That reflects on the metrics where RMSE &gt; MAE. More features or data might improve this issue</a:t>
                </a:r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r>
                  <a:rPr lang="en-US" sz="1800" dirty="0"/>
                  <a:t>RMSE is around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25%</a:t>
                </a:r>
                <a:r>
                  <a:rPr lang="en-US" sz="1800" dirty="0"/>
                  <a:t> of the standard deviation of the data</a:t>
                </a:r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is not a good metric due to the skewness of the data distribution</a:t>
                </a:r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endParaRPr lang="en-US" sz="1800" dirty="0"/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endParaRPr lang="en-US" sz="1800" dirty="0"/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endParaRPr lang="en-US" sz="1800" dirty="0"/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endParaRPr lang="en-US" sz="1800" dirty="0"/>
              </a:p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55" name="Text Placeholder 19459">
                <a:extLst>
                  <a:ext uri="{FF2B5EF4-FFF2-40B4-BE49-F238E27FC236}">
                    <a16:creationId xmlns:a16="http://schemas.microsoft.com/office/drawing/2014/main" id="{15770C2B-BD7E-4FEE-8E22-433C64B3C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81000" y="1143000"/>
                <a:ext cx="3583912" cy="4826000"/>
              </a:xfrm>
              <a:blipFill>
                <a:blip r:embed="rId9"/>
                <a:stretch>
                  <a:fillRect l="-3748" t="-1643" r="-4089" b="-6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46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5E45-1AF7-44BF-BD2E-F702B2E8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Forecasting Sales and Traffic for  Jun 2018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4AF18-A1AE-4476-B291-B94B35F3DB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136650"/>
            <a:ext cx="10591800" cy="2511425"/>
          </a:xfrm>
        </p:spPr>
        <p:txBody>
          <a:bodyPr vert="horz" lIns="0" tIns="0" rIns="0" bIns="0" rtlCol="0">
            <a:noAutofit/>
          </a:bodyPr>
          <a:lstStyle/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Forecasting features were created for Jun -2018 with no holidays or special sales days.</a:t>
            </a:r>
          </a:p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All three models were used to forecast the daily sales and traffic then divided by 24 </a:t>
            </a:r>
            <a:r>
              <a:rPr lang="en-US" dirty="0" err="1"/>
              <a:t>hrs</a:t>
            </a:r>
            <a:r>
              <a:rPr lang="en-US" dirty="0"/>
              <a:t> to obtain the hourly rates</a:t>
            </a:r>
          </a:p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The average sales/</a:t>
            </a:r>
            <a:r>
              <a:rPr lang="en-US" dirty="0" err="1"/>
              <a:t>hr</a:t>
            </a:r>
            <a:r>
              <a:rPr lang="en-US" dirty="0"/>
              <a:t> for Jun 2018 is LR: $14.55, RFR: $13.83, XGBR: $13.69</a:t>
            </a:r>
          </a:p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The average traffic/</a:t>
            </a:r>
            <a:r>
              <a:rPr lang="en-US" dirty="0" err="1"/>
              <a:t>hr</a:t>
            </a:r>
            <a:r>
              <a:rPr lang="en-US" dirty="0"/>
              <a:t> for Jun 2018 is LR: 7.4, RFR: 7.7, XGBR: 7.8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E54F01-6182-4B40-99B5-C9605D636975}"/>
              </a:ext>
            </a:extLst>
          </p:cNvPr>
          <p:cNvGrpSpPr/>
          <p:nvPr/>
        </p:nvGrpSpPr>
        <p:grpSpPr>
          <a:xfrm>
            <a:off x="1183255" y="3800475"/>
            <a:ext cx="9596890" cy="1762125"/>
            <a:chOff x="376238" y="4191000"/>
            <a:chExt cx="8196263" cy="15049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98175B-002E-4D3C-8BDD-98BB5DB0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238" y="4191000"/>
              <a:ext cx="5629275" cy="15049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0925B6-1F3B-4418-9FF2-D4927591D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57" r="11055" b="6178"/>
            <a:stretch/>
          </p:blipFill>
          <p:spPr>
            <a:xfrm>
              <a:off x="5937713" y="4191000"/>
              <a:ext cx="2634788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305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FFF8-CE5B-4B0E-AC5A-C843540B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Summary and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27E44-9403-4C90-8692-7AACF609F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>
            <a:noAutofit/>
          </a:bodyPr>
          <a:lstStyle/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Machine learning techniques were successfully used to forecast sales and traffics per hour</a:t>
            </a:r>
          </a:p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RFR provided a slightly more accurate estimation compared to the XGBR method. However, XGBR outperformed RFR in forecasting black Friday and December sales and traffic.</a:t>
            </a:r>
          </a:p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LR method was the least accurate model, especially in forecasting high sales/traffic per hour</a:t>
            </a:r>
          </a:p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Hyperparameter testing might be required to improve RFR and XGBR accuracy</a:t>
            </a:r>
          </a:p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Further testing and modeling (cross-validation, NN) are required to improve modeling</a:t>
            </a:r>
          </a:p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A simpler function is sufficient to forecast this data since the sales are flat throughout the years except during black Fridays and December months. A function that returns the averages of these three categories</a:t>
            </a:r>
          </a:p>
        </p:txBody>
      </p:sp>
    </p:spTree>
    <p:extLst>
      <p:ext uri="{BB962C8B-B14F-4D97-AF65-F5344CB8AC3E}">
        <p14:creationId xmlns:p14="http://schemas.microsoft.com/office/powerpoint/2010/main" val="352703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DBA9-9685-464B-BBFE-618C6F76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9AEC1-F3A9-41BD-A0E1-5CEDF7CB5C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endParaRPr lang="en-US" sz="9600" dirty="0"/>
          </a:p>
          <a:p>
            <a:pPr algn="ctr"/>
            <a:r>
              <a:rPr lang="en-US" sz="9600" dirty="0">
                <a:solidFill>
                  <a:schemeClr val="accent2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2548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E359F-2CC8-4952-9454-0DC06579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Testing, Hyperparameters tuning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0D9E0-C829-4D64-A15B-40C939BA63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422400"/>
            <a:ext cx="2910839" cy="1663700"/>
          </a:xfrm>
        </p:spPr>
        <p:txBody>
          <a:bodyPr/>
          <a:lstStyle/>
          <a:p>
            <a:r>
              <a:rPr lang="pt-BR" dirty="0"/>
              <a:t>CVRMSE: 20.15</a:t>
            </a:r>
          </a:p>
          <a:p>
            <a:r>
              <a:rPr lang="pt-BR" dirty="0"/>
              <a:t>MAE: 14.74</a:t>
            </a:r>
          </a:p>
          <a:p>
            <a:r>
              <a:rPr lang="pt-BR" dirty="0"/>
              <a:t> R2: 0.90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5775E-9109-4EAE-AA19-11CB810E4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1422400"/>
            <a:ext cx="36385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B6B9A80-0C9E-4014-BA2D-EE9C411DA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1" y="1422400"/>
            <a:ext cx="37719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CB4E233-E198-4028-9CEF-EACDFD22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719" y="4086225"/>
            <a:ext cx="36671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38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D7C364-0296-4C27-B33B-8714261B4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Forecast Traffic and Sales per hour for Jun 2018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7948C7-17C6-4ADD-98F0-328441DE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1B6DB9-3ECF-487F-80FA-F043DC7895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5553F2-E845-4AE8-93D4-85DFA80DDB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98DA6D-F704-4155-A062-437625D44F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Data Discovery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18E1DD-E1DD-4138-8496-070E277888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FED876-FF50-4777-8F29-DD70543AE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88F141A-9221-4622-AF9B-28594BBDEF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F9C793-35DF-4A14-BAFD-D12898205E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2183FB3-89FE-44C9-B221-0335C2D7F6B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799CFF3-2F09-464A-B62D-C5C22D5D75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BC537AC-6B5B-47C8-BC8E-7E713D36E8F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8B50BA8-08B9-4FAF-B661-600F5C9D2D9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E09AFBC-3525-47F3-BA8D-C3A3B6985B8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1AE4EF8-6BCB-4356-951D-06EBE5E3381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2628392-071B-4667-A435-0F34D9AFD6A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EF8A757-C52F-4C01-80F8-40D23861B0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2F75ABF-9E49-4309-9465-CA3FF1B2011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87595A8-2359-4909-BFBA-E83B4633CBB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84D5F45-374F-47EC-B0EC-F69CFC70901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DCD811C-6CD2-41A2-B012-69E86B6039B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1F3C5A6-013E-4176-82C8-EE59F82AB32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E2EEB0E-0E38-4626-A630-C4028271EA5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0482A2C-679B-461D-AB56-8F343110BDA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BB270CC-A8EC-464B-8352-AFBCB74F3F0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8BF94A7-90C3-452E-A83B-93EB7561973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0DFC476-214E-45FB-9F9D-DED57A563B5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9C54651-615A-4E07-9E91-008EA91353C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390C794-0837-453B-8B35-5C09F6FD166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45A0DE8F-EAD6-496B-9991-13E566BC6F5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BCFF7E-E948-486B-A525-886DB397E86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96D9428-BED2-4D14-A3B4-9BA771247CA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A5436F9-6CA4-493F-A44F-70CEE3A52C7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448DE6B-AA14-4EB6-8F98-0841FE1EDFB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7607F-5A6F-4BD0-8321-D888A71458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F6557B-1FAD-4B21-979D-AF32AE2ABE3A}" type="datetime2">
              <a:rPr lang="en-US" smtClean="0"/>
              <a:t>Saturday, February 26,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281642A6-F101-4F3F-B0F3-7AC1D23D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3"/>
                </a:solidFill>
              </a:rPr>
              <a:t>Scope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637CFEA-8D15-4082-B4C0-61C0BC2BF7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What:</a:t>
            </a:r>
            <a:r>
              <a:rPr lang="en-US" sz="2400" dirty="0"/>
              <a:t> Develop an automated approach to estimate business traffic and sales for the upcoming month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How:</a:t>
            </a:r>
            <a:r>
              <a:rPr lang="en-US" sz="2400" dirty="0"/>
              <a:t> By Building a data-driven model using machine learning techniques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Why:</a:t>
            </a:r>
            <a:r>
              <a:rPr lang="en-US" sz="2400" dirty="0"/>
              <a:t> To identify benchmarks and determine incremental impacts of new initiatives, plan resources in response to expected demand, and project future budgets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A207354-8F4A-4F2D-8F21-AE8FB37975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169525" y="0"/>
            <a:ext cx="2022475" cy="381000"/>
          </a:xfrm>
        </p:spPr>
        <p:txBody>
          <a:bodyPr/>
          <a:lstStyle/>
          <a:p>
            <a:fld id="{EDCDE1A5-7B8C-446C-B047-DEF343C830D4}" type="datetime2">
              <a:rPr lang="en-US" smtClean="0"/>
              <a:t>Saturday, February 26,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3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CB1-98B0-4F34-A360-79252DF6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Workflow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C7BA092-A170-44B9-A103-F6BB5ADEE6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010944"/>
              </p:ext>
            </p:extLst>
          </p:nvPr>
        </p:nvGraphicFramePr>
        <p:xfrm>
          <a:off x="2023719" y="1058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01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5F5D-E08F-4E11-B4E2-1890F304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Data Discovery – Power BI Dashboard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CC9990-B3E1-4668-8085-BFF4704B408F}"/>
              </a:ext>
            </a:extLst>
          </p:cNvPr>
          <p:cNvSpPr/>
          <p:nvPr/>
        </p:nvSpPr>
        <p:spPr>
          <a:xfrm>
            <a:off x="813803" y="858614"/>
            <a:ext cx="10547832" cy="5606194"/>
          </a:xfrm>
          <a:prstGeom prst="roundRect">
            <a:avLst>
              <a:gd name="adj" fmla="val 133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69564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5739-7181-4C75-9D44-64F7F9E3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Data Discovery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3131C-228F-4435-B11C-D4E40360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878" y="1030223"/>
            <a:ext cx="3885416" cy="2557559"/>
          </a:xfrm>
          <a:prstGeom prst="rect">
            <a:avLst/>
          </a:prstGeom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F7C58-AFA5-488B-856D-9C3ED1F52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1" y="1106424"/>
            <a:ext cx="4745995" cy="5141976"/>
          </a:xfrm>
        </p:spPr>
        <p:txBody>
          <a:bodyPr/>
          <a:lstStyle/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Sales and Traffic were constant around the year except during December.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Average sales/</a:t>
            </a:r>
            <a:r>
              <a:rPr lang="en-US" sz="1800" dirty="0" err="1"/>
              <a:t>hr</a:t>
            </a:r>
            <a:r>
              <a:rPr lang="en-US" sz="1800" dirty="0"/>
              <a:t> = $13.88, Average Traffic/</a:t>
            </a:r>
            <a:r>
              <a:rPr lang="en-US" sz="1800" dirty="0" err="1"/>
              <a:t>hr</a:t>
            </a:r>
            <a:r>
              <a:rPr lang="en-US" sz="1800" dirty="0"/>
              <a:t> = 8.39 visits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High sales and traffic were detected during the Black Friday sale and the holiday season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The strong correlation between traffic and sales confirms the data consistency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No missing values (Null, </a:t>
            </a:r>
            <a:r>
              <a:rPr lang="en-US" sz="1800" dirty="0" err="1"/>
              <a:t>NaN</a:t>
            </a:r>
            <a:r>
              <a:rPr lang="en-US" sz="1800" dirty="0"/>
              <a:t>) were Detected in the data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Zero sales or traffic activities weren’t recorded. 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Sales were recorded between 6:00 AM and  11:00  PM while traffic was  recorded during all hours 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8F625-DEA6-421A-9F6F-6298B4765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" r="-1"/>
          <a:stretch/>
        </p:blipFill>
        <p:spPr>
          <a:xfrm>
            <a:off x="5330088" y="3965639"/>
            <a:ext cx="3226307" cy="1935459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F7D50-4B37-4909-BDE5-EC4A0B2D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045" y="3965639"/>
            <a:ext cx="3248249" cy="193545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BF96C4-134E-474F-A8D8-24A03586E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930" y="1027240"/>
            <a:ext cx="2389839" cy="25605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457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B811-8758-41F4-A4BD-D3EF3628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Data Preparation – Aggregation and Features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AAB36-3E7B-490F-9688-778A78D0A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076932"/>
            <a:ext cx="6591299" cy="4826000"/>
          </a:xfrm>
        </p:spPr>
        <p:txBody>
          <a:bodyPr/>
          <a:lstStyle/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Data was grouped by days then aggregated to simplify and improve the modeling performance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Multiple days with zero sales were detected. (website maintenance assumed)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Date was converted into the day, month, year, numeric day of the week to build model features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Type of the day (</a:t>
            </a:r>
            <a:r>
              <a:rPr lang="en-US" dirty="0" err="1"/>
              <a:t>dtype</a:t>
            </a:r>
            <a:r>
              <a:rPr lang="en-US" dirty="0"/>
              <a:t>) was created to capture holidays, black Friday, and closed store events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dtype</a:t>
            </a:r>
            <a:r>
              <a:rPr lang="en-US" dirty="0"/>
              <a:t> logic: zero traffic or sales: zero, normal days: 1, black  Friday or December days: 3</a:t>
            </a:r>
          </a:p>
          <a:p>
            <a:pPr marL="342900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Total of 10 features +  Traffic and sales were used to build the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29A10-5F6C-40B4-846E-C6436923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476" y="1076932"/>
            <a:ext cx="3771900" cy="249555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BDFCB1-666D-408E-8552-94823E94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76" y="3724275"/>
            <a:ext cx="3829050" cy="25241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59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9847-C1FA-4E24-85CF-A54F4632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Data Preparation – Transformation and Splitting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390D5-ADE5-4788-A014-50837741F3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422400"/>
            <a:ext cx="11182350" cy="3273425"/>
          </a:xfrm>
        </p:spPr>
        <p:txBody>
          <a:bodyPr vert="horz" lIns="0" tIns="0" rIns="0" bIns="0" rtlCol="0">
            <a:noAutofit/>
          </a:bodyPr>
          <a:lstStyle/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Features dataset was normalized using the min-max normalization method to improve modeling performance</a:t>
            </a:r>
          </a:p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Transformed data range: min value = zero, max value = 1, and every other value gets transformed into a decimal between zero and 1</a:t>
            </a:r>
          </a:p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Features and targets were split into training (75%) – testing (25%) subsets</a:t>
            </a:r>
          </a:p>
          <a:p>
            <a:pPr marL="342900" indent="-342900" algn="just">
              <a:buClr>
                <a:schemeClr val="accent1"/>
              </a:buClr>
              <a:buChar char="•"/>
            </a:pPr>
            <a:r>
              <a:rPr lang="en-US" dirty="0"/>
              <a:t>Data were split manually to capture the full-year sales and traffic variability. The testing dataset included the last 300 - 400 days of the dataset</a:t>
            </a:r>
          </a:p>
        </p:txBody>
      </p:sp>
      <p:pic>
        <p:nvPicPr>
          <p:cNvPr id="17410" name="Picture 2" descr="How to Scale data into the 0-1 range using Min-Max Normalization. -  knowledge Transfer">
            <a:extLst>
              <a:ext uri="{FF2B5EF4-FFF2-40B4-BE49-F238E27FC236}">
                <a16:creationId xmlns:a16="http://schemas.microsoft.com/office/drawing/2014/main" id="{60300DAB-F5AF-48B0-93CB-C9A6C0376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672" y="4421055"/>
            <a:ext cx="4974655" cy="15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ECEE-284B-4EF2-859A-4AAB7197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Data Modeling – Multivariant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4D1095B-04BB-4C87-ACFC-AE1177C60C4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81001" y="1422400"/>
                <a:ext cx="5715000" cy="4826000"/>
              </a:xfrm>
            </p:spPr>
            <p:txBody>
              <a:bodyPr vert="horz" lIns="0" tIns="0" rIns="0" bIns="0" rtlCol="0">
                <a:noAutofit/>
              </a:bodyPr>
              <a:lstStyle/>
              <a:p>
                <a:pPr marL="342900" indent="-342900" algn="just">
                  <a:buClr>
                    <a:schemeClr val="accent1"/>
                  </a:buClr>
                  <a:buChar char="•"/>
                </a:pPr>
                <a:r>
                  <a:rPr lang="en-US" dirty="0"/>
                  <a:t>Three models were tested and evaluated to forecast sales and Traffic: </a:t>
                </a:r>
              </a:p>
              <a:p>
                <a:pPr marL="685800" lvl="1" indent="-342900" algn="just">
                  <a:buClr>
                    <a:schemeClr val="accent1"/>
                  </a:buClr>
                  <a:buSzPct val="70000"/>
                  <a:buFont typeface="Courier New" panose="02070309020205020404" pitchFamily="49" charset="0"/>
                  <a:buChar char="o"/>
                </a:pPr>
                <a:r>
                  <a:rPr lang="en-US" dirty="0"/>
                  <a:t>Multivariate Linear Regression (LR)</a:t>
                </a:r>
              </a:p>
              <a:p>
                <a:pPr marL="685800" lvl="1" indent="-342900" algn="just">
                  <a:buClr>
                    <a:schemeClr val="accent1"/>
                  </a:buClr>
                  <a:buSzPct val="70000"/>
                  <a:buFont typeface="Courier New" panose="02070309020205020404" pitchFamily="49" charset="0"/>
                  <a:buChar char="o"/>
                </a:pPr>
                <a:r>
                  <a:rPr lang="en-US" dirty="0"/>
                  <a:t>Random  Forest Regression (RFR)</a:t>
                </a:r>
              </a:p>
              <a:p>
                <a:pPr marL="685800" lvl="1" indent="-342900" algn="just">
                  <a:buClr>
                    <a:schemeClr val="accent1"/>
                  </a:buClr>
                  <a:buSzPct val="70000"/>
                  <a:buFont typeface="Courier New" panose="02070309020205020404" pitchFamily="49" charset="0"/>
                  <a:buChar char="o"/>
                </a:pPr>
                <a:r>
                  <a:rPr lang="en-US" dirty="0"/>
                  <a:t>XG boosting Regression (XGBR)</a:t>
                </a:r>
              </a:p>
              <a:p>
                <a:pPr marL="342900" indent="-342900" algn="just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Each model were evaluated using three metrics:</a:t>
                </a:r>
              </a:p>
              <a:p>
                <a:pPr marL="685800" lvl="1" indent="-342900" algn="just">
                  <a:buClr>
                    <a:schemeClr val="accent1"/>
                  </a:buClr>
                  <a:buSzPct val="70000"/>
                  <a:buFont typeface="Courier New" panose="02070309020205020404" pitchFamily="49" charset="0"/>
                  <a:buChar char="o"/>
                </a:pPr>
                <a:r>
                  <a:rPr lang="en-US" dirty="0"/>
                  <a:t>Root Mean Squared Error (RMSE)</a:t>
                </a:r>
              </a:p>
              <a:p>
                <a:pPr marL="685800" lvl="1" indent="-342900" algn="just">
                  <a:buClr>
                    <a:schemeClr val="accent1"/>
                  </a:buClr>
                  <a:buSzPct val="70000"/>
                  <a:buFont typeface="Courier New" panose="02070309020205020404" pitchFamily="49" charset="0"/>
                  <a:buChar char="o"/>
                </a:pPr>
                <a:r>
                  <a:rPr lang="en-US" dirty="0"/>
                  <a:t>Mean Absolute Error (MAE)</a:t>
                </a:r>
              </a:p>
              <a:p>
                <a:pPr marL="685800" lvl="1" indent="-342900" algn="just">
                  <a:buClr>
                    <a:schemeClr val="accent1"/>
                  </a:buClr>
                  <a:buSzPct val="70000"/>
                  <a:buFont typeface="Courier New" panose="02070309020205020404" pitchFamily="49" charset="0"/>
                  <a:buChar char="o"/>
                </a:pPr>
                <a:r>
                  <a:rPr lang="en-US" dirty="0"/>
                  <a:t>The Determination Coefficient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4D1095B-04BB-4C87-ACFC-AE1177C60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81001" y="1422400"/>
                <a:ext cx="5715000" cy="4826000"/>
              </a:xfrm>
              <a:blipFill>
                <a:blip r:embed="rId2"/>
                <a:stretch>
                  <a:fillRect l="-2561" t="-1641" r="-2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04D4BF-5725-42B7-BDDD-A58834A99C5A}"/>
                  </a:ext>
                </a:extLst>
              </p:cNvPr>
              <p:cNvSpPr/>
              <p:nvPr/>
            </p:nvSpPr>
            <p:spPr>
              <a:xfrm>
                <a:off x="5902114" y="1884563"/>
                <a:ext cx="6096000" cy="27123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buClr>
                    <a:srgbClr val="FFC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𝑝𝑟𝑒𝑑𝑖𝑐𝑡𝑒𝑑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𝐴𝑐𝑢𝑡𝑎𝑙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>
                  <a:buClr>
                    <a:srgbClr val="FFC000"/>
                  </a:buClr>
                </a:pPr>
                <a:endParaRPr lang="en-US" dirty="0"/>
              </a:p>
              <a:p>
                <a:pPr>
                  <a:buClr>
                    <a:srgbClr val="FFC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𝑝𝑟𝑒𝑑𝑖𝑐𝑡𝑒𝑑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𝐴𝑐𝑢𝑡𝑎𝑙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buClr>
                    <a:srgbClr val="FFC000"/>
                  </a:buClr>
                </a:pPr>
                <a:endParaRPr lang="en-US" dirty="0"/>
              </a:p>
              <a:p>
                <a:pPr>
                  <a:buClr>
                    <a:srgbClr val="FFC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𝐴𝑐𝑢𝑡𝑎𝑙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𝑝𝑟𝑒𝑑𝑖𝑐𝑡𝑒𝑑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𝐴𝑐𝑢𝑡𝑎𝑙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𝐴𝑣𝑔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04D4BF-5725-42B7-BDDD-A58834A99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114" y="1884563"/>
                <a:ext cx="6096000" cy="2712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8165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TEXTBOX" val="To be validated with aashis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TechnologyTemplate_Graphik_100820" id="{8F0685C7-E16D-8A4C-81F4-73FFFBFF972B}" vid="{677ECC14-0BA0-0A43-8A07-B2AB5613A9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73B405FC62B849AE0664D8CF4CA690" ma:contentTypeVersion="6" ma:contentTypeDescription="Create a new document." ma:contentTypeScope="" ma:versionID="10ce63bfcbd6daaec5b31fde7939c942">
  <xsd:schema xmlns:xsd="http://www.w3.org/2001/XMLSchema" xmlns:xs="http://www.w3.org/2001/XMLSchema" xmlns:p="http://schemas.microsoft.com/office/2006/metadata/properties" xmlns:ns2="b609e30b-8bf0-448a-9cbb-39b9909743f0" xmlns:ns3="14571dcd-f7e6-496c-9afa-aa68de0c1b6a" targetNamespace="http://schemas.microsoft.com/office/2006/metadata/properties" ma:root="true" ma:fieldsID="9fc96f8831bbb62150899f22e6d65f7c" ns2:_="" ns3:_="">
    <xsd:import namespace="b609e30b-8bf0-448a-9cbb-39b9909743f0"/>
    <xsd:import namespace="14571dcd-f7e6-496c-9afa-aa68de0c1b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9e30b-8bf0-448a-9cbb-39b9909743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571dcd-f7e6-496c-9afa-aa68de0c1b6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4571dcd-f7e6-496c-9afa-aa68de0c1b6a">
      <UserInfo>
        <DisplayName>Shah, Brinda</DisplayName>
        <AccountId>22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F65F10-7E8D-423A-B231-071F5953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09e30b-8bf0-448a-9cbb-39b9909743f0"/>
    <ds:schemaRef ds:uri="14571dcd-f7e6-496c-9afa-aa68de0c1b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7F14E9-077F-4050-8F43-C6A33B6ADB4C}">
  <ds:schemaRefs>
    <ds:schemaRef ds:uri="http://schemas.microsoft.com/office/2006/documentManagement/types"/>
    <ds:schemaRef ds:uri="http://purl.org/dc/terms/"/>
    <ds:schemaRef ds:uri="http://purl.org/dc/elements/1.1/"/>
    <ds:schemaRef ds:uri="14571dcd-f7e6-496c-9afa-aa68de0c1b6a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b609e30b-8bf0-448a-9cbb-39b9909743f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77FA8AF-8BE3-4EFC-9BA9-CF077069E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969</Words>
  <Application>Microsoft Office PowerPoint</Application>
  <PresentationFormat>Widescreen</PresentationFormat>
  <Paragraphs>121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Cambria Math</vt:lpstr>
      <vt:lpstr>Courier New</vt:lpstr>
      <vt:lpstr>Graphik</vt:lpstr>
      <vt:lpstr>Graphik Light</vt:lpstr>
      <vt:lpstr>Graphik Semibold</vt:lpstr>
      <vt:lpstr>GT Sectra Fine</vt:lpstr>
      <vt:lpstr>GT Sectra Fine Rg</vt:lpstr>
      <vt:lpstr>System Font</vt:lpstr>
      <vt:lpstr>1_Office Theme</vt:lpstr>
      <vt:lpstr>think-cell Slide</vt:lpstr>
      <vt:lpstr>Machine Learning Approach to Forecast Business Traffic and Sales</vt:lpstr>
      <vt:lpstr>Objectives</vt:lpstr>
      <vt:lpstr>Scope</vt:lpstr>
      <vt:lpstr>Workflow</vt:lpstr>
      <vt:lpstr>Data Discovery – Power BI Dashboard</vt:lpstr>
      <vt:lpstr>Data Discovery Summary</vt:lpstr>
      <vt:lpstr>Data Preparation – Aggregation and Features Engineering</vt:lpstr>
      <vt:lpstr>Data Preparation – Transformation and Splitting </vt:lpstr>
      <vt:lpstr>Data Modeling – Multivariant Linear Regression</vt:lpstr>
      <vt:lpstr>Sales and Traffic Forecast Models Predictions</vt:lpstr>
      <vt:lpstr>Sales Forecast Models Evaluation</vt:lpstr>
      <vt:lpstr>Traffic Forecast Models Evaluation</vt:lpstr>
      <vt:lpstr>Forecasting Sales and Traffic for  Jun 2018</vt:lpstr>
      <vt:lpstr>Summary and Recommendations</vt:lpstr>
      <vt:lpstr>PowerPoint Presentation</vt:lpstr>
      <vt:lpstr>Testing, Hyperparameters tuning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 Infrastructure Subsurface Data Platform</dc:title>
  <dc:creator/>
  <cp:lastModifiedBy/>
  <cp:revision>1</cp:revision>
  <dcterms:created xsi:type="dcterms:W3CDTF">2021-07-28T20:31:58Z</dcterms:created>
  <dcterms:modified xsi:type="dcterms:W3CDTF">2022-03-02T15:38:16Z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0x0101000C73B405FC62B849AE0664D8CF4CA690</vt:lpwstr>
  </property>
</Properties>
</file>